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0" r:id="rId4"/>
    <p:sldId id="259" r:id="rId5"/>
    <p:sldId id="261" r:id="rId6"/>
    <p:sldId id="262" r:id="rId7"/>
    <p:sldId id="263" r:id="rId8"/>
    <p:sldId id="264" r:id="rId9"/>
    <p:sldId id="268" r:id="rId10"/>
    <p:sldId id="266" r:id="rId11"/>
    <p:sldId id="269" r:id="rId12"/>
    <p:sldId id="265" r:id="rId13"/>
    <p:sldId id="267"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678"/>
    <p:restoredTop sz="96197"/>
  </p:normalViewPr>
  <p:slideViewPr>
    <p:cSldViewPr snapToGrid="0" snapToObjects="1">
      <p:cViewPr>
        <p:scale>
          <a:sx n="107" d="100"/>
          <a:sy n="107" d="100"/>
        </p:scale>
        <p:origin x="176" y="-1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tiff>
</file>

<file path=ppt/media/image12.png>
</file>

<file path=ppt/media/image13.tiff>
</file>

<file path=ppt/media/image14.png>
</file>

<file path=ppt/media/image15.jpeg>
</file>

<file path=ppt/media/image2.jpg>
</file>

<file path=ppt/media/image3.jpg>
</file>

<file path=ppt/media/image4.png>
</file>

<file path=ppt/media/image5.tiff>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4D93-7A07-6D40-B522-BBD73D2A0E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0D6760-1513-D14D-8A43-1950206598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AC4D99-F26D-6548-9D42-E1416BCF5DD8}"/>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6B6B66B5-FDA9-724C-9E98-AB4139002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FAF421-2FC4-E447-AB1C-0C04F4521FA1}"/>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627863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1A44-3EFA-094B-9F4C-25CA3060E23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22A8ED-181E-854F-B8EE-03953B0D06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A7BEB5-8259-5042-BBDD-C04245C639CC}"/>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3247C5EC-C70F-D244-B040-15EC6EC91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AF4F2-AE22-DB44-B340-685DA842BAF2}"/>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3793290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DF3FB0-EBE0-F84A-AD90-B557981A46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8E8398-3840-604E-889C-CB409A4B14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CA618-EA88-6D4C-918C-4CC029FCF300}"/>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3F0A65D9-6ABC-584D-8B22-EAC9794D52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66217-8292-B54A-926F-CFAE54E2673D}"/>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942971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6CD76-FB7A-9D49-A295-8AD9222A58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2AAF56-8427-4C4F-993E-C2A4902E72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403A8F-94FB-BE40-AA53-0337E92001E2}"/>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10D4C393-231B-6048-9763-2F83A5C2F2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5E6C84-F562-1E42-8069-C83B8C848FB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410023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39FC2-31C6-E447-9536-4A0304296C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3DD444-C164-3242-A55B-EE2A9C030C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CCBB7B-C1B6-744F-8517-E237106920B4}"/>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96E93C0F-1A4A-8D4A-BCFF-98F3ED2B9F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1DF4D3-4C5A-6647-B195-B63BA1C39F3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389831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C6F86-AC88-FD4A-857D-85179A18A6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3BB7E8-92BF-2A42-9064-FF49B60593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66D0F3-DE49-8F40-80E3-3701ABFA08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BBE339-835D-014D-94E9-E135746462DF}"/>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237FE930-DB13-3841-8EB8-17F981DCA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8D0FC9-FC24-874F-9088-9E50B22B0EA5}"/>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727823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85108-5575-E64B-8331-E9FF7111FD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312D19-55F7-0D41-BD94-0945CBA7BF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263F044-BA6D-864E-A577-9FDED1A325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670978-4A93-234C-9BEC-0FD8232DFF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71DB364-D388-6845-94D8-2742CFA61B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5512B7-0D36-3C43-A774-17D061ED84D5}"/>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8" name="Footer Placeholder 7">
            <a:extLst>
              <a:ext uri="{FF2B5EF4-FFF2-40B4-BE49-F238E27FC236}">
                <a16:creationId xmlns:a16="http://schemas.microsoft.com/office/drawing/2014/main" id="{F2A75A5D-4ECA-8E4A-B5F4-E9530DD549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450BBF-6309-784A-831D-28D3EEA97A0E}"/>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564949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24F91-3F76-424F-BBF6-0BD237C131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C707C7-C3B0-F74C-83C6-E87F5637D21C}"/>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4" name="Footer Placeholder 3">
            <a:extLst>
              <a:ext uri="{FF2B5EF4-FFF2-40B4-BE49-F238E27FC236}">
                <a16:creationId xmlns:a16="http://schemas.microsoft.com/office/drawing/2014/main" id="{2DF7C039-C229-0D4F-8B8E-BF64630EF3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F6C16C-31EB-D043-A515-84D59E2CA21F}"/>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90238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545E44-049F-E04E-8429-A83B25D0D881}"/>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3" name="Footer Placeholder 2">
            <a:extLst>
              <a:ext uri="{FF2B5EF4-FFF2-40B4-BE49-F238E27FC236}">
                <a16:creationId xmlns:a16="http://schemas.microsoft.com/office/drawing/2014/main" id="{F9807E93-0CA4-8B40-A458-00C0CF7A38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988578-65C2-2444-BFFF-C8C8A67263D9}"/>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1732193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9F4A-B4D2-CB4B-92D0-9D1592D686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43A7DDE-B0B5-D04F-9563-3FA4F37C1A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A324CA-7CE9-3143-A58F-4878F93261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F227D4-FD82-9142-A367-1A453491F484}"/>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6ED327B1-6466-2B4E-BAED-42FD18D63E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9066A5-50A2-A847-B783-46AA56484F64}"/>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3953341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0BA22-8AC6-BA47-B6EE-75E05ED9B2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BCAB4F-320E-A24C-A963-A60646A702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13930A-7561-2E48-A03B-995A1FEF30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B09885-F5A3-D743-A096-544802C4E229}"/>
              </a:ext>
            </a:extLst>
          </p:cNvPr>
          <p:cNvSpPr>
            <a:spLocks noGrp="1"/>
          </p:cNvSpPr>
          <p:nvPr>
            <p:ph type="dt" sz="half" idx="10"/>
          </p:nvPr>
        </p:nvSpPr>
        <p:spPr/>
        <p:txBody>
          <a:bodyPr/>
          <a:lstStyle/>
          <a:p>
            <a:fld id="{4521794D-A01B-E54A-9A0C-0A736F43DEBD}" type="datetimeFigureOut">
              <a:rPr lang="en-US" smtClean="0"/>
              <a:t>10/5/21</a:t>
            </a:fld>
            <a:endParaRPr lang="en-US"/>
          </a:p>
        </p:txBody>
      </p:sp>
      <p:sp>
        <p:nvSpPr>
          <p:cNvPr id="6" name="Footer Placeholder 5">
            <a:extLst>
              <a:ext uri="{FF2B5EF4-FFF2-40B4-BE49-F238E27FC236}">
                <a16:creationId xmlns:a16="http://schemas.microsoft.com/office/drawing/2014/main" id="{744EFCE1-6313-5C4E-A7E5-DACE440243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173D88-0184-8945-B1A3-E826B4ADDFDB}"/>
              </a:ext>
            </a:extLst>
          </p:cNvPr>
          <p:cNvSpPr>
            <a:spLocks noGrp="1"/>
          </p:cNvSpPr>
          <p:nvPr>
            <p:ph type="sldNum" sz="quarter" idx="12"/>
          </p:nvPr>
        </p:nvSpPr>
        <p:spPr/>
        <p:txBody>
          <a:bodyPr/>
          <a:lstStyle/>
          <a:p>
            <a:fld id="{E5EBF1B0-9B29-7748-A31B-6F746143A45E}" type="slidenum">
              <a:rPr lang="en-US" smtClean="0"/>
              <a:t>‹#›</a:t>
            </a:fld>
            <a:endParaRPr lang="en-US"/>
          </a:p>
        </p:txBody>
      </p:sp>
    </p:spTree>
    <p:extLst>
      <p:ext uri="{BB962C8B-B14F-4D97-AF65-F5344CB8AC3E}">
        <p14:creationId xmlns:p14="http://schemas.microsoft.com/office/powerpoint/2010/main" val="2846821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908D78-CE60-704D-8495-6088FBA3EF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EFA60C-988B-904D-ABCE-D7977E6304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7FBE22-E37F-3E4C-AEB7-B7DD5D282D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21794D-A01B-E54A-9A0C-0A736F43DEBD}" type="datetimeFigureOut">
              <a:rPr lang="en-US" smtClean="0"/>
              <a:t>10/5/21</a:t>
            </a:fld>
            <a:endParaRPr lang="en-US"/>
          </a:p>
        </p:txBody>
      </p:sp>
      <p:sp>
        <p:nvSpPr>
          <p:cNvPr id="5" name="Footer Placeholder 4">
            <a:extLst>
              <a:ext uri="{FF2B5EF4-FFF2-40B4-BE49-F238E27FC236}">
                <a16:creationId xmlns:a16="http://schemas.microsoft.com/office/drawing/2014/main" id="{BFA3DAF0-E88E-704C-B67F-404867C538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0CEFE2F-6F4A-4B4F-A830-638EE0514D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BF1B0-9B29-7748-A31B-6F746143A45E}" type="slidenum">
              <a:rPr lang="en-US" smtClean="0"/>
              <a:t>‹#›</a:t>
            </a:fld>
            <a:endParaRPr lang="en-US"/>
          </a:p>
        </p:txBody>
      </p:sp>
    </p:spTree>
    <p:extLst>
      <p:ext uri="{BB962C8B-B14F-4D97-AF65-F5344CB8AC3E}">
        <p14:creationId xmlns:p14="http://schemas.microsoft.com/office/powerpoint/2010/main" val="2299198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covidactnow.org/us/new_mexico-nm/county/socorro_county/?s=23891301"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hyperlink" Target="https://www.nejm.org/doi/pdf/10.1056/NEJMoa2110475?articleTools=tru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covidactnow.org/us/new_mexico-nm/county/socorro_county/?s=23891301" TargetMode="External"/><Relationship Id="rId3" Type="http://schemas.openxmlformats.org/officeDocument/2006/relationships/hyperlink" Target="https://www.science.org/doi/pdf/10.1126/science.abf8003" TargetMode="External"/><Relationship Id="rId7" Type="http://schemas.openxmlformats.org/officeDocument/2006/relationships/hyperlink" Target="https://www.cdc.gov/mmwr/volumes/70/wr/pdfs/mm7039e1-H.pdf" TargetMode="External"/><Relationship Id="rId2" Type="http://schemas.openxmlformats.org/officeDocument/2006/relationships/hyperlink" Target="https://www.nejm.org/doi/pdf/10.1056/NEJMoa2110475?articleTools=true" TargetMode="External"/><Relationship Id="rId1" Type="http://schemas.openxmlformats.org/officeDocument/2006/relationships/slideLayout" Target="../slideLayouts/slideLayout2.xml"/><Relationship Id="rId6" Type="http://schemas.openxmlformats.org/officeDocument/2006/relationships/hyperlink" Target="https://www.cdc.gov/mmwr/volumes/70/wr/mm7035e2.htm?s_cid=mm7035e2_w" TargetMode="External"/><Relationship Id="rId5" Type="http://schemas.openxmlformats.org/officeDocument/2006/relationships/hyperlink" Target="bit.ly/MMWR91021" TargetMode="External"/><Relationship Id="rId10" Type="http://schemas.openxmlformats.org/officeDocument/2006/relationships/hyperlink" Target="https://github.com/jsharbrough/COVID_Vaccine_Information/" TargetMode="External"/><Relationship Id="rId4" Type="http://schemas.openxmlformats.org/officeDocument/2006/relationships/hyperlink" Target="https://covid.cdc.gov/covid-data-tracker/#variant-proportions" TargetMode="External"/><Relationship Id="rId9" Type="http://schemas.openxmlformats.org/officeDocument/2006/relationships/hyperlink" Target="https://www.youtube.com/watch?v=5dEJnOBFj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hyperlink" Target="https://zoom.us/webinar/register/WN_Cggj3_FJQfC18WuTOW9r4A" TargetMode="Externa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hyperlink" Target="https://www.science.org/doi/pdf/10.1126/science.abf8003"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5.tiff"/><Relationship Id="rId7" Type="http://schemas.openxmlformats.org/officeDocument/2006/relationships/hyperlink" Target="https://www.science.org/doi/pdf/10.1126/science.abf8003" TargetMode="External"/><Relationship Id="rId2" Type="http://schemas.openxmlformats.org/officeDocument/2006/relationships/hyperlink" Target="https://zoom.us/webinar/register/WN_Cggj3_FJQfC18WuTOW9r4A" TargetMode="External"/><Relationship Id="rId1" Type="http://schemas.openxmlformats.org/officeDocument/2006/relationships/slideLayout" Target="../slideLayouts/slideLayout2.xml"/><Relationship Id="rId6" Type="http://schemas.openxmlformats.org/officeDocument/2006/relationships/hyperlink" Target="https://covid.cdc.gov/covid-data-tracker/#variant-proportions"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bit.ly/MMWR91021"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cdc.gov/mmwr/volumes/70/wr/mm7035e2.htm?s_cid=mm7035e2_w"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cdc.gov/mmwr/volumes/70/wr/mm7035e2.htm?s_cid=mm7035e2_w" TargetMode="External"/><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hyperlink" Target="https://www.cdc.gov/mmwr/volumes/70/wr/pdfs/mm7039e1-H.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3A3AB-DC8F-1E4E-AE99-3CDF7DF4AA31}"/>
              </a:ext>
            </a:extLst>
          </p:cNvPr>
          <p:cNvSpPr>
            <a:spLocks noGrp="1"/>
          </p:cNvSpPr>
          <p:nvPr>
            <p:ph type="ctrTitle"/>
          </p:nvPr>
        </p:nvSpPr>
        <p:spPr>
          <a:xfrm>
            <a:off x="1524000" y="1174496"/>
            <a:ext cx="9144000" cy="2387600"/>
          </a:xfrm>
        </p:spPr>
        <p:txBody>
          <a:bodyPr anchor="ctr"/>
          <a:lstStyle/>
          <a:p>
            <a:r>
              <a:rPr lang="en-US" b="1" dirty="0">
                <a:solidFill>
                  <a:srgbClr val="002060"/>
                </a:solidFill>
                <a:latin typeface="Palatino Linotype" panose="02040502050505030304" pitchFamily="18" charset="0"/>
                <a:cs typeface="Gautami" panose="020B0502040204020203" pitchFamily="34" charset="0"/>
              </a:rPr>
              <a:t>SARS-CoV-2 Virus &amp; </a:t>
            </a:r>
            <a:br>
              <a:rPr lang="en-US" b="1" dirty="0">
                <a:solidFill>
                  <a:srgbClr val="002060"/>
                </a:solidFill>
                <a:latin typeface="Palatino Linotype" panose="02040502050505030304" pitchFamily="18" charset="0"/>
                <a:cs typeface="Gautami" panose="020B0502040204020203" pitchFamily="34" charset="0"/>
              </a:rPr>
            </a:br>
            <a:r>
              <a:rPr lang="en-US" b="1" dirty="0">
                <a:solidFill>
                  <a:srgbClr val="002060"/>
                </a:solidFill>
                <a:latin typeface="Palatino Linotype" panose="02040502050505030304" pitchFamily="18" charset="0"/>
                <a:cs typeface="Gautami" panose="020B0502040204020203" pitchFamily="34" charset="0"/>
              </a:rPr>
              <a:t>mRNA Vaccines</a:t>
            </a:r>
          </a:p>
        </p:txBody>
      </p:sp>
      <p:sp>
        <p:nvSpPr>
          <p:cNvPr id="3" name="Subtitle 2">
            <a:extLst>
              <a:ext uri="{FF2B5EF4-FFF2-40B4-BE49-F238E27FC236}">
                <a16:creationId xmlns:a16="http://schemas.microsoft.com/office/drawing/2014/main" id="{D93FDDE4-42F5-FF43-A92B-A76699560E56}"/>
              </a:ext>
            </a:extLst>
          </p:cNvPr>
          <p:cNvSpPr>
            <a:spLocks noGrp="1"/>
          </p:cNvSpPr>
          <p:nvPr>
            <p:ph type="subTitle" idx="1"/>
          </p:nvPr>
        </p:nvSpPr>
        <p:spPr>
          <a:xfrm>
            <a:off x="1524000" y="4717606"/>
            <a:ext cx="9144000" cy="1655762"/>
          </a:xfrm>
        </p:spPr>
        <p:txBody>
          <a:bodyPr anchor="ctr">
            <a:normAutofit/>
          </a:bodyPr>
          <a:lstStyle/>
          <a:p>
            <a:r>
              <a:rPr lang="en-US" sz="3000" dirty="0">
                <a:solidFill>
                  <a:srgbClr val="002060"/>
                </a:solidFill>
                <a:latin typeface="Palatino Linotype" panose="02040502050505030304" pitchFamily="18" charset="0"/>
                <a:cs typeface="Gautami" panose="020B0502040204020203" pitchFamily="34" charset="0"/>
              </a:rPr>
              <a:t>NMT Student COVID Forum</a:t>
            </a:r>
          </a:p>
          <a:p>
            <a:r>
              <a:rPr lang="en-US" sz="3000" dirty="0">
                <a:solidFill>
                  <a:srgbClr val="002060"/>
                </a:solidFill>
                <a:latin typeface="Palatino Linotype" panose="02040502050505030304" pitchFamily="18" charset="0"/>
                <a:cs typeface="Gautami" panose="020B0502040204020203" pitchFamily="34" charset="0"/>
              </a:rPr>
              <a:t>10/5/2021</a:t>
            </a:r>
          </a:p>
        </p:txBody>
      </p:sp>
      <p:pic>
        <p:nvPicPr>
          <p:cNvPr id="5" name="Picture 4" descr="A blue and white sign&#10;&#10;Description automatically generated with medium confidence">
            <a:extLst>
              <a:ext uri="{FF2B5EF4-FFF2-40B4-BE49-F238E27FC236}">
                <a16:creationId xmlns:a16="http://schemas.microsoft.com/office/drawing/2014/main" id="{EC4FBC2E-892E-8F40-9911-1370E5EE12DD}"/>
              </a:ext>
            </a:extLst>
          </p:cNvPr>
          <p:cNvPicPr>
            <a:picLocks noChangeAspect="1"/>
          </p:cNvPicPr>
          <p:nvPr/>
        </p:nvPicPr>
        <p:blipFill>
          <a:blip r:embed="rId2"/>
          <a:stretch>
            <a:fillRect/>
          </a:stretch>
        </p:blipFill>
        <p:spPr>
          <a:xfrm>
            <a:off x="4775200" y="3746151"/>
            <a:ext cx="2641600" cy="787400"/>
          </a:xfrm>
          <a:prstGeom prst="rect">
            <a:avLst/>
          </a:prstGeom>
        </p:spPr>
      </p:pic>
    </p:spTree>
    <p:extLst>
      <p:ext uri="{BB962C8B-B14F-4D97-AF65-F5344CB8AC3E}">
        <p14:creationId xmlns:p14="http://schemas.microsoft.com/office/powerpoint/2010/main" val="3624233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6007454"/>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2"/>
              </a:rPr>
              <a:t>COVID Case Data</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26083"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3000" b="1" dirty="0">
                <a:solidFill>
                  <a:srgbClr val="002060"/>
                </a:solidFill>
                <a:latin typeface="Palatino Linotype" panose="02040502050505030304" pitchFamily="18" charset="0"/>
              </a:rPr>
              <a:t>Even in Socorro</a:t>
            </a:r>
            <a:endParaRPr lang="en-US" sz="3000" b="1" dirty="0">
              <a:solidFill>
                <a:schemeClr val="accent2"/>
              </a:solidFill>
              <a:latin typeface="Palatino Linotype" panose="02040502050505030304" pitchFamily="18" charset="0"/>
            </a:endParaRPr>
          </a:p>
        </p:txBody>
      </p:sp>
      <p:pic>
        <p:nvPicPr>
          <p:cNvPr id="8" name="Picture 7" descr="Chart, histogram&#10;&#10;Description automatically generated">
            <a:extLst>
              <a:ext uri="{FF2B5EF4-FFF2-40B4-BE49-F238E27FC236}">
                <a16:creationId xmlns:a16="http://schemas.microsoft.com/office/drawing/2014/main" id="{B349CF3F-D384-CB4A-B9CD-2A33AB45A08A}"/>
              </a:ext>
            </a:extLst>
          </p:cNvPr>
          <p:cNvPicPr>
            <a:picLocks noChangeAspect="1"/>
          </p:cNvPicPr>
          <p:nvPr/>
        </p:nvPicPr>
        <p:blipFill>
          <a:blip r:embed="rId3"/>
          <a:stretch>
            <a:fillRect/>
          </a:stretch>
        </p:blipFill>
        <p:spPr>
          <a:xfrm>
            <a:off x="202127" y="2247946"/>
            <a:ext cx="9203130" cy="3964742"/>
          </a:xfrm>
          <a:prstGeom prst="rect">
            <a:avLst/>
          </a:prstGeom>
        </p:spPr>
      </p:pic>
      <p:cxnSp>
        <p:nvCxnSpPr>
          <p:cNvPr id="10" name="Straight Arrow Connector 9">
            <a:extLst>
              <a:ext uri="{FF2B5EF4-FFF2-40B4-BE49-F238E27FC236}">
                <a16:creationId xmlns:a16="http://schemas.microsoft.com/office/drawing/2014/main" id="{AA7FA7E8-19FA-2641-92EE-A173CA911D9B}"/>
              </a:ext>
            </a:extLst>
          </p:cNvPr>
          <p:cNvCxnSpPr>
            <a:cxnSpLocks/>
          </p:cNvCxnSpPr>
          <p:nvPr/>
        </p:nvCxnSpPr>
        <p:spPr>
          <a:xfrm flipH="1">
            <a:off x="9099662" y="3786746"/>
            <a:ext cx="385007" cy="887141"/>
          </a:xfrm>
          <a:prstGeom prst="straightConnector1">
            <a:avLst/>
          </a:prstGeom>
          <a:ln w="88900">
            <a:solidFill>
              <a:srgbClr val="00206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FBDB56A-0CF0-E54B-876C-FB30260AF5FE}"/>
              </a:ext>
            </a:extLst>
          </p:cNvPr>
          <p:cNvSpPr txBox="1">
            <a:spLocks/>
          </p:cNvSpPr>
          <p:nvPr/>
        </p:nvSpPr>
        <p:spPr>
          <a:xfrm>
            <a:off x="8720894" y="3197109"/>
            <a:ext cx="1838989" cy="64620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3000" b="1" dirty="0">
                <a:solidFill>
                  <a:schemeClr val="accent2"/>
                </a:solidFill>
                <a:latin typeface="Palatino Linotype" panose="02040502050505030304" pitchFamily="18" charset="0"/>
              </a:rPr>
              <a:t>𝜹</a:t>
            </a:r>
          </a:p>
        </p:txBody>
      </p:sp>
      <p:cxnSp>
        <p:nvCxnSpPr>
          <p:cNvPr id="15" name="Straight Arrow Connector 14">
            <a:extLst>
              <a:ext uri="{FF2B5EF4-FFF2-40B4-BE49-F238E27FC236}">
                <a16:creationId xmlns:a16="http://schemas.microsoft.com/office/drawing/2014/main" id="{E6C06D6D-6A0A-F049-AA06-31F7DECF3C7E}"/>
              </a:ext>
            </a:extLst>
          </p:cNvPr>
          <p:cNvCxnSpPr>
            <a:cxnSpLocks/>
          </p:cNvCxnSpPr>
          <p:nvPr/>
        </p:nvCxnSpPr>
        <p:spPr>
          <a:xfrm flipH="1">
            <a:off x="5257857" y="2405052"/>
            <a:ext cx="385007" cy="887141"/>
          </a:xfrm>
          <a:prstGeom prst="straightConnector1">
            <a:avLst/>
          </a:prstGeom>
          <a:ln w="88900">
            <a:solidFill>
              <a:srgbClr val="00206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BFE610E2-69F0-904A-A49E-ADE5B1E79B78}"/>
              </a:ext>
            </a:extLst>
          </p:cNvPr>
          <p:cNvSpPr txBox="1">
            <a:spLocks/>
          </p:cNvSpPr>
          <p:nvPr/>
        </p:nvSpPr>
        <p:spPr>
          <a:xfrm>
            <a:off x="4879089" y="1815415"/>
            <a:ext cx="1838989" cy="646209"/>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3000" b="1" dirty="0">
                <a:solidFill>
                  <a:schemeClr val="accent2"/>
                </a:solidFill>
                <a:latin typeface="Palatino Linotype" panose="02040502050505030304" pitchFamily="18" charset="0"/>
              </a:rPr>
              <a:t>𝜶, 𝜷, 𝜸</a:t>
            </a:r>
          </a:p>
        </p:txBody>
      </p:sp>
      <p:sp>
        <p:nvSpPr>
          <p:cNvPr id="18" name="Content Placeholder 2">
            <a:extLst>
              <a:ext uri="{FF2B5EF4-FFF2-40B4-BE49-F238E27FC236}">
                <a16:creationId xmlns:a16="http://schemas.microsoft.com/office/drawing/2014/main" id="{8D871565-315D-DE47-93DA-CA1F2A830554}"/>
              </a:ext>
            </a:extLst>
          </p:cNvPr>
          <p:cNvSpPr txBox="1">
            <a:spLocks/>
          </p:cNvSpPr>
          <p:nvPr/>
        </p:nvSpPr>
        <p:spPr>
          <a:xfrm>
            <a:off x="9416480" y="4958792"/>
            <a:ext cx="2786743"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Much smaller peak, despite being </a:t>
            </a:r>
          </a:p>
          <a:p>
            <a:pPr marL="0" indent="0">
              <a:spcBef>
                <a:spcPts val="0"/>
              </a:spcBef>
              <a:buFont typeface="Arial" panose="020B0604020202020204" pitchFamily="34" charset="0"/>
              <a:buNone/>
            </a:pPr>
            <a:r>
              <a:rPr lang="en-US" sz="1800" b="1" dirty="0">
                <a:solidFill>
                  <a:schemeClr val="accent2"/>
                </a:solidFill>
                <a:latin typeface="Palatino Linotype" panose="02040502050505030304" pitchFamily="18" charset="0"/>
              </a:rPr>
              <a:t>2-3x more transmissible</a:t>
            </a:r>
          </a:p>
        </p:txBody>
      </p:sp>
    </p:spTree>
    <p:extLst>
      <p:ext uri="{BB962C8B-B14F-4D97-AF65-F5344CB8AC3E}">
        <p14:creationId xmlns:p14="http://schemas.microsoft.com/office/powerpoint/2010/main" val="1301485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And, vaccines are safe!</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8604420" y="5809338"/>
            <a:ext cx="2967442"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2"/>
              </a:rPr>
              <a:t>Barda et al., 2021. </a:t>
            </a:r>
            <a:r>
              <a:rPr lang="en-US" sz="1800" i="1" dirty="0">
                <a:solidFill>
                  <a:srgbClr val="002060"/>
                </a:solidFill>
                <a:latin typeface="Palatino Linotype" panose="02040502050505030304" pitchFamily="18" charset="0"/>
                <a:hlinkClick r:id="rId2"/>
              </a:rPr>
              <a:t>NEJM</a:t>
            </a:r>
            <a:endParaRPr lang="en-US" sz="1800" b="1" dirty="0">
              <a:solidFill>
                <a:schemeClr val="accent2"/>
              </a:solidFill>
              <a:latin typeface="Palatino Linotype" panose="02040502050505030304" pitchFamily="18" charset="0"/>
            </a:endParaRPr>
          </a:p>
        </p:txBody>
      </p:sp>
      <p:pic>
        <p:nvPicPr>
          <p:cNvPr id="9" name="Picture 8">
            <a:extLst>
              <a:ext uri="{FF2B5EF4-FFF2-40B4-BE49-F238E27FC236}">
                <a16:creationId xmlns:a16="http://schemas.microsoft.com/office/drawing/2014/main" id="{90EFF2D0-7D94-A04A-BCD9-D584B35B8B22}"/>
              </a:ext>
            </a:extLst>
          </p:cNvPr>
          <p:cNvPicPr>
            <a:picLocks noChangeAspect="1"/>
          </p:cNvPicPr>
          <p:nvPr/>
        </p:nvPicPr>
        <p:blipFill>
          <a:blip r:embed="rId3"/>
          <a:stretch>
            <a:fillRect/>
          </a:stretch>
        </p:blipFill>
        <p:spPr>
          <a:xfrm>
            <a:off x="620139" y="1457228"/>
            <a:ext cx="7984280" cy="5074557"/>
          </a:xfrm>
          <a:prstGeom prst="rect">
            <a:avLst/>
          </a:prstGeom>
        </p:spPr>
      </p:pic>
      <p:sp>
        <p:nvSpPr>
          <p:cNvPr id="12" name="Content Placeholder 2">
            <a:extLst>
              <a:ext uri="{FF2B5EF4-FFF2-40B4-BE49-F238E27FC236}">
                <a16:creationId xmlns:a16="http://schemas.microsoft.com/office/drawing/2014/main" id="{83CFB898-0D7B-9240-9975-73DF2D3D808E}"/>
              </a:ext>
            </a:extLst>
          </p:cNvPr>
          <p:cNvSpPr txBox="1">
            <a:spLocks/>
          </p:cNvSpPr>
          <p:nvPr/>
        </p:nvSpPr>
        <p:spPr>
          <a:xfrm>
            <a:off x="8604419" y="2782790"/>
            <a:ext cx="2967442" cy="211578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Probability of myocarditis or pericarditis </a:t>
            </a:r>
            <a:r>
              <a:rPr lang="en-US" sz="1800" b="1" dirty="0">
                <a:solidFill>
                  <a:schemeClr val="accent2"/>
                </a:solidFill>
                <a:latin typeface="Palatino Linotype" panose="02040502050505030304" pitchFamily="18" charset="0"/>
              </a:rPr>
              <a:t>higher </a:t>
            </a:r>
            <a:r>
              <a:rPr lang="en-US" sz="1800" b="1" dirty="0">
                <a:solidFill>
                  <a:srgbClr val="002060"/>
                </a:solidFill>
                <a:latin typeface="Palatino Linotype" panose="02040502050505030304" pitchFamily="18" charset="0"/>
              </a:rPr>
              <a:t>in COVID-19 cases!</a:t>
            </a:r>
            <a:endParaRPr lang="en-US" sz="18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333042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And, vaccines are safe!</a:t>
            </a:r>
          </a:p>
        </p:txBody>
      </p:sp>
      <p:sp>
        <p:nvSpPr>
          <p:cNvPr id="12" name="Content Placeholder 2">
            <a:extLst>
              <a:ext uri="{FF2B5EF4-FFF2-40B4-BE49-F238E27FC236}">
                <a16:creationId xmlns:a16="http://schemas.microsoft.com/office/drawing/2014/main" id="{83CFB898-0D7B-9240-9975-73DF2D3D808E}"/>
              </a:ext>
            </a:extLst>
          </p:cNvPr>
          <p:cNvSpPr txBox="1">
            <a:spLocks/>
          </p:cNvSpPr>
          <p:nvPr/>
        </p:nvSpPr>
        <p:spPr>
          <a:xfrm>
            <a:off x="8604418" y="2782790"/>
            <a:ext cx="3428999" cy="2115781"/>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3000" b="1" dirty="0">
                <a:solidFill>
                  <a:srgbClr val="002060"/>
                </a:solidFill>
                <a:latin typeface="Palatino Linotype" panose="02040502050505030304" pitchFamily="18" charset="0"/>
              </a:rPr>
              <a:t>Probably actually Gonorrhea…</a:t>
            </a:r>
            <a:endParaRPr lang="en-US" sz="3000" b="1" dirty="0">
              <a:solidFill>
                <a:schemeClr val="accent2"/>
              </a:solidFill>
              <a:latin typeface="Palatino Linotype" panose="02040502050505030304" pitchFamily="18" charset="0"/>
            </a:endParaRPr>
          </a:p>
        </p:txBody>
      </p:sp>
      <p:pic>
        <p:nvPicPr>
          <p:cNvPr id="15" name="Picture 14" descr="Graphical user interface, text, application&#10;&#10;Description automatically generated">
            <a:extLst>
              <a:ext uri="{FF2B5EF4-FFF2-40B4-BE49-F238E27FC236}">
                <a16:creationId xmlns:a16="http://schemas.microsoft.com/office/drawing/2014/main" id="{EFD976A1-D031-8748-8599-2FB7F322D5EC}"/>
              </a:ext>
            </a:extLst>
          </p:cNvPr>
          <p:cNvPicPr>
            <a:picLocks noChangeAspect="1"/>
          </p:cNvPicPr>
          <p:nvPr/>
        </p:nvPicPr>
        <p:blipFill>
          <a:blip r:embed="rId2"/>
          <a:stretch>
            <a:fillRect/>
          </a:stretch>
        </p:blipFill>
        <p:spPr>
          <a:xfrm>
            <a:off x="158583" y="1856214"/>
            <a:ext cx="8118268" cy="3968931"/>
          </a:xfrm>
          <a:prstGeom prst="rect">
            <a:avLst/>
          </a:prstGeom>
        </p:spPr>
      </p:pic>
    </p:spTree>
    <p:extLst>
      <p:ext uri="{BB962C8B-B14F-4D97-AF65-F5344CB8AC3E}">
        <p14:creationId xmlns:p14="http://schemas.microsoft.com/office/powerpoint/2010/main" val="2330730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0" y="2766218"/>
            <a:ext cx="12172752" cy="1325563"/>
          </a:xfrm>
        </p:spPr>
        <p:txBody>
          <a:bodyPr>
            <a:noAutofit/>
          </a:bodyPr>
          <a:lstStyle/>
          <a:p>
            <a:pPr algn="ctr"/>
            <a:r>
              <a:rPr lang="en-US" sz="5400" b="1" dirty="0">
                <a:solidFill>
                  <a:srgbClr val="002060"/>
                </a:solidFill>
                <a:latin typeface="Palatino Linotype" panose="02040502050505030304" pitchFamily="18" charset="0"/>
              </a:rPr>
              <a:t>Why do I care if </a:t>
            </a:r>
            <a:r>
              <a:rPr lang="en-US" sz="5400" b="1" dirty="0">
                <a:solidFill>
                  <a:schemeClr val="accent2"/>
                </a:solidFill>
                <a:latin typeface="Palatino Linotype" panose="02040502050505030304" pitchFamily="18" charset="0"/>
              </a:rPr>
              <a:t>YOU </a:t>
            </a:r>
            <a:r>
              <a:rPr lang="en-US" sz="5400" b="1" dirty="0">
                <a:solidFill>
                  <a:srgbClr val="002060"/>
                </a:solidFill>
                <a:latin typeface="Palatino Linotype" panose="02040502050505030304" pitchFamily="18" charset="0"/>
              </a:rPr>
              <a:t>get vaccinated?</a:t>
            </a:r>
          </a:p>
        </p:txBody>
      </p:sp>
    </p:spTree>
    <p:extLst>
      <p:ext uri="{BB962C8B-B14F-4D97-AF65-F5344CB8AC3E}">
        <p14:creationId xmlns:p14="http://schemas.microsoft.com/office/powerpoint/2010/main" val="538840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19FCB22-BBEE-D44D-9DE7-548F0017CA9E}"/>
              </a:ext>
            </a:extLst>
          </p:cNvPr>
          <p:cNvPicPr>
            <a:picLocks noChangeAspect="1"/>
          </p:cNvPicPr>
          <p:nvPr/>
        </p:nvPicPr>
        <p:blipFill rotWithShape="1">
          <a:blip r:embed="rId2"/>
          <a:srcRect l="-310" t="6" r="-183"/>
          <a:stretch/>
        </p:blipFill>
        <p:spPr>
          <a:xfrm>
            <a:off x="0" y="-1120233"/>
            <a:ext cx="12192000" cy="9098466"/>
          </a:xfrm>
          <a:prstGeom prst="rect">
            <a:avLst/>
          </a:prstGeom>
        </p:spPr>
      </p:pic>
    </p:spTree>
    <p:extLst>
      <p:ext uri="{BB962C8B-B14F-4D97-AF65-F5344CB8AC3E}">
        <p14:creationId xmlns:p14="http://schemas.microsoft.com/office/powerpoint/2010/main" val="188897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6A8BDDC-7869-A14C-B5EC-BB7021DCBCC6}"/>
              </a:ext>
            </a:extLst>
          </p:cNvPr>
          <p:cNvSpPr>
            <a:spLocks noGrp="1"/>
          </p:cNvSpPr>
          <p:nvPr>
            <p:ph type="title"/>
          </p:nvPr>
        </p:nvSpPr>
        <p:spPr>
          <a:xfrm>
            <a:off x="0" y="-209008"/>
            <a:ext cx="12172752" cy="6573725"/>
          </a:xfrm>
        </p:spPr>
        <p:txBody>
          <a:bodyPr anchor="t">
            <a:noAutofit/>
          </a:bodyPr>
          <a:lstStyle/>
          <a:p>
            <a:pPr>
              <a:lnSpc>
                <a:spcPct val="150000"/>
              </a:lnSpc>
              <a:spcAft>
                <a:spcPts val="1000"/>
              </a:spcAft>
            </a:pPr>
            <a:r>
              <a:rPr lang="en-US" sz="4000" dirty="0">
                <a:solidFill>
                  <a:srgbClr val="002060"/>
                </a:solidFill>
                <a:latin typeface="Palatino Linotype" panose="02040502050505030304" pitchFamily="18" charset="0"/>
              </a:rPr>
              <a:t>References</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2"/>
              </a:rPr>
              <a:t>Barda et al., 2021. </a:t>
            </a:r>
            <a:r>
              <a:rPr lang="en-US" sz="2200" i="1" dirty="0">
                <a:solidFill>
                  <a:srgbClr val="002060"/>
                </a:solidFill>
                <a:latin typeface="Palatino Linotype" panose="02040502050505030304" pitchFamily="18" charset="0"/>
                <a:hlinkClick r:id="rId2"/>
              </a:rPr>
              <a:t>NEJM.</a:t>
            </a:r>
            <a:r>
              <a:rPr lang="en-US" sz="2200" dirty="0">
                <a:solidFill>
                  <a:srgbClr val="002060"/>
                </a:solidFill>
                <a:latin typeface="Palatino Linotype" panose="02040502050505030304" pitchFamily="18" charset="0"/>
                <a:hlinkClick r:id="rId2"/>
              </a:rPr>
              <a:t> Safety of the BNT162b2 mRNA Covid-19 Vaccine in a Nationwide Setting. 385: 1078-1090.</a:t>
            </a:r>
            <a:r>
              <a:rPr lang="en-US" sz="2200" i="1" dirty="0">
                <a:solidFill>
                  <a:srgbClr val="002060"/>
                </a:solidFill>
                <a:latin typeface="Palatino Linotype" panose="02040502050505030304" pitchFamily="18" charset="0"/>
              </a:rPr>
              <a:t> </a:t>
            </a:r>
            <a:br>
              <a:rPr lang="en-US" sz="2200" b="1" dirty="0">
                <a:solidFill>
                  <a:schemeClr val="accent2"/>
                </a:solidFill>
                <a:latin typeface="Palatino Linotype" panose="02040502050505030304" pitchFamily="18" charset="0"/>
              </a:rPr>
            </a:br>
            <a:r>
              <a:rPr lang="en-US" sz="2200" dirty="0">
                <a:latin typeface="Palatino Linotype" panose="02040502050505030304" pitchFamily="18" charset="0"/>
                <a:hlinkClick r:id="rId3"/>
              </a:rPr>
              <a:t>Pekar et al., 2021. </a:t>
            </a:r>
            <a:r>
              <a:rPr lang="en-US" sz="2200" i="1" dirty="0">
                <a:latin typeface="Palatino Linotype" panose="02040502050505030304" pitchFamily="18" charset="0"/>
                <a:hlinkClick r:id="rId3"/>
              </a:rPr>
              <a:t>Science</a:t>
            </a:r>
            <a:r>
              <a:rPr lang="en-US" sz="2200" dirty="0">
                <a:latin typeface="Palatino Linotype" panose="02040502050505030304" pitchFamily="18" charset="0"/>
                <a:hlinkClick r:id="rId3"/>
              </a:rPr>
              <a:t>. Timing the SARS-CoV-2 index case in Hubei province. 372: 412-417.</a:t>
            </a:r>
            <a:br>
              <a:rPr lang="en-US" sz="2200" dirty="0">
                <a:latin typeface="Palatino Linotype" panose="02040502050505030304" pitchFamily="18" charset="0"/>
              </a:rPr>
            </a:br>
            <a:r>
              <a:rPr lang="en-US" sz="2200" dirty="0">
                <a:latin typeface="Palatino Linotype" panose="02040502050505030304" pitchFamily="18" charset="0"/>
                <a:hlinkClick r:id="rId4"/>
              </a:rPr>
              <a:t>CDC Variant Tracker. Accessed 10/5/2021</a:t>
            </a:r>
            <a:r>
              <a:rPr lang="en-US" sz="2200" dirty="0">
                <a:latin typeface="Palatino Linotype" panose="02040502050505030304" pitchFamily="18" charset="0"/>
              </a:rPr>
              <a:t>.</a:t>
            </a:r>
            <a:br>
              <a:rPr lang="en-US" sz="2200" dirty="0">
                <a:latin typeface="Palatino Linotype" panose="02040502050505030304" pitchFamily="18" charset="0"/>
              </a:rPr>
            </a:br>
            <a:r>
              <a:rPr lang="en-US" sz="2200" dirty="0">
                <a:solidFill>
                  <a:srgbClr val="002060"/>
                </a:solidFill>
                <a:latin typeface="Palatino Linotype" panose="02040502050505030304" pitchFamily="18" charset="0"/>
                <a:hlinkClick r:id="rId5"/>
              </a:rPr>
              <a:t>CDC Morbidity and Mortality Weekly Report Report released September 10</a:t>
            </a:r>
            <a:r>
              <a:rPr lang="en-US" sz="2200" dirty="0">
                <a:solidFill>
                  <a:srgbClr val="002060"/>
                </a:solidFill>
                <a:latin typeface="Palatino Linotype" panose="02040502050505030304" pitchFamily="18" charset="0"/>
              </a:rPr>
              <a:t>.</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6"/>
              </a:rPr>
              <a:t>CDC Morbidity and Mortality Weekly Report Report released September 3</a:t>
            </a:r>
            <a:r>
              <a:rPr lang="en-US" sz="2200" b="1" dirty="0">
                <a:solidFill>
                  <a:schemeClr val="tx2"/>
                </a:solidFill>
                <a:latin typeface="Palatino Linotype" panose="02040502050505030304" pitchFamily="18" charset="0"/>
              </a:rPr>
              <a:t>.</a:t>
            </a:r>
            <a:br>
              <a:rPr lang="en-US" sz="2200" b="1" dirty="0">
                <a:solidFill>
                  <a:schemeClr val="tx2"/>
                </a:solidFill>
                <a:latin typeface="Palatino Linotype" panose="02040502050505030304" pitchFamily="18" charset="0"/>
              </a:rPr>
            </a:br>
            <a:r>
              <a:rPr lang="en-US" sz="2200" dirty="0">
                <a:solidFill>
                  <a:schemeClr val="tx2"/>
                </a:solidFill>
                <a:latin typeface="Palatino Linotype" panose="02040502050505030304" pitchFamily="18" charset="0"/>
                <a:hlinkClick r:id="rId7"/>
              </a:rPr>
              <a:t>Jehn et al., 2021 (October 1). </a:t>
            </a:r>
            <a:r>
              <a:rPr lang="en-US" sz="2200" i="1" dirty="0">
                <a:solidFill>
                  <a:schemeClr val="tx2"/>
                </a:solidFill>
                <a:latin typeface="Palatino Linotype" panose="02040502050505030304" pitchFamily="18" charset="0"/>
                <a:hlinkClick r:id="rId7"/>
              </a:rPr>
              <a:t>CDC MMWR</a:t>
            </a:r>
            <a:r>
              <a:rPr lang="en-US" sz="2200" dirty="0">
                <a:solidFill>
                  <a:schemeClr val="tx2"/>
                </a:solidFill>
                <a:latin typeface="Palatino Linotype" panose="02040502050505030304" pitchFamily="18" charset="0"/>
                <a:hlinkClick r:id="rId7"/>
              </a:rPr>
              <a:t>. Association Between K–12 School Mask Policies and School-Associated COVID-19 Outbreaks — Maricopa and Pima Counties, Arizona, July–August 2021.70: 1372-1374.</a:t>
            </a:r>
            <a:br>
              <a:rPr lang="en-US" sz="2200" b="1" dirty="0">
                <a:solidFill>
                  <a:schemeClr val="tx2"/>
                </a:solidFill>
                <a:latin typeface="Palatino Linotype" panose="02040502050505030304" pitchFamily="18" charset="0"/>
              </a:rPr>
            </a:br>
            <a:r>
              <a:rPr lang="en-US" sz="2200" dirty="0">
                <a:solidFill>
                  <a:srgbClr val="002060"/>
                </a:solidFill>
                <a:latin typeface="Palatino Linotype" panose="02040502050505030304" pitchFamily="18" charset="0"/>
                <a:hlinkClick r:id="rId8"/>
              </a:rPr>
              <a:t>COVID ActNow. Accessed 10/5/2021.</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9"/>
              </a:rPr>
              <a:t>COVID Vaccine Information Panel</a:t>
            </a:r>
            <a:br>
              <a:rPr lang="en-US" sz="2200" dirty="0">
                <a:solidFill>
                  <a:srgbClr val="002060"/>
                </a:solidFill>
                <a:latin typeface="Palatino Linotype" panose="02040502050505030304" pitchFamily="18" charset="0"/>
              </a:rPr>
            </a:br>
            <a:r>
              <a:rPr lang="en-US" sz="2200" dirty="0">
                <a:solidFill>
                  <a:srgbClr val="002060"/>
                </a:solidFill>
                <a:latin typeface="Palatino Linotype" panose="02040502050505030304" pitchFamily="18" charset="0"/>
                <a:hlinkClick r:id="rId10"/>
              </a:rPr>
              <a:t>COVID Vaccine Slides</a:t>
            </a:r>
            <a:endParaRPr lang="en-US" sz="5400" dirty="0">
              <a:solidFill>
                <a:srgbClr val="002060"/>
              </a:solidFill>
              <a:latin typeface="Palatino Linotype" panose="02040502050505030304" pitchFamily="18" charset="0"/>
            </a:endParaRPr>
          </a:p>
        </p:txBody>
      </p:sp>
    </p:spTree>
    <p:extLst>
      <p:ext uri="{BB962C8B-B14F-4D97-AF65-F5344CB8AC3E}">
        <p14:creationId xmlns:p14="http://schemas.microsoft.com/office/powerpoint/2010/main" val="4167733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climbing a rock&#10;&#10;Description automatically generated with low confidence">
            <a:extLst>
              <a:ext uri="{FF2B5EF4-FFF2-40B4-BE49-F238E27FC236}">
                <a16:creationId xmlns:a16="http://schemas.microsoft.com/office/drawing/2014/main" id="{0CAF5FEB-998D-0943-B64C-6B4328A977DD}"/>
              </a:ext>
            </a:extLst>
          </p:cNvPr>
          <p:cNvPicPr>
            <a:picLocks noChangeAspect="1"/>
          </p:cNvPicPr>
          <p:nvPr/>
        </p:nvPicPr>
        <p:blipFill rotWithShape="1">
          <a:blip r:embed="rId2"/>
          <a:srcRect l="14415" r="25651"/>
          <a:stretch/>
        </p:blipFill>
        <p:spPr>
          <a:xfrm>
            <a:off x="320460" y="1331459"/>
            <a:ext cx="3382430" cy="4232762"/>
          </a:xfrm>
          <a:prstGeom prst="rect">
            <a:avLst/>
          </a:prstGeom>
        </p:spPr>
      </p:pic>
      <p:sp>
        <p:nvSpPr>
          <p:cNvPr id="6" name="Title 1">
            <a:extLst>
              <a:ext uri="{FF2B5EF4-FFF2-40B4-BE49-F238E27FC236}">
                <a16:creationId xmlns:a16="http://schemas.microsoft.com/office/drawing/2014/main" id="{0DA61199-ECCC-3E49-97A3-0B3E8E6FF05C}"/>
              </a:ext>
            </a:extLst>
          </p:cNvPr>
          <p:cNvSpPr txBox="1">
            <a:spLocks/>
          </p:cNvSpPr>
          <p:nvPr/>
        </p:nvSpPr>
        <p:spPr>
          <a:xfrm>
            <a:off x="63132" y="5684785"/>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Yosemite, 2009</a:t>
            </a:r>
          </a:p>
        </p:txBody>
      </p:sp>
      <p:pic>
        <p:nvPicPr>
          <p:cNvPr id="8" name="Picture 7" descr="A person and person posing for a picture&#10;&#10;Description automatically generated with medium confidence">
            <a:extLst>
              <a:ext uri="{FF2B5EF4-FFF2-40B4-BE49-F238E27FC236}">
                <a16:creationId xmlns:a16="http://schemas.microsoft.com/office/drawing/2014/main" id="{A8135743-38A2-1043-94BA-1FACBEAA3776}"/>
              </a:ext>
            </a:extLst>
          </p:cNvPr>
          <p:cNvPicPr>
            <a:picLocks noChangeAspect="1"/>
          </p:cNvPicPr>
          <p:nvPr/>
        </p:nvPicPr>
        <p:blipFill>
          <a:blip r:embed="rId3"/>
          <a:stretch>
            <a:fillRect/>
          </a:stretch>
        </p:blipFill>
        <p:spPr>
          <a:xfrm>
            <a:off x="3814693" y="1331459"/>
            <a:ext cx="3680662" cy="4232762"/>
          </a:xfrm>
          <a:prstGeom prst="rect">
            <a:avLst/>
          </a:prstGeom>
        </p:spPr>
      </p:pic>
      <p:sp>
        <p:nvSpPr>
          <p:cNvPr id="9" name="Title 1">
            <a:extLst>
              <a:ext uri="{FF2B5EF4-FFF2-40B4-BE49-F238E27FC236}">
                <a16:creationId xmlns:a16="http://schemas.microsoft.com/office/drawing/2014/main" id="{1CBA51E0-DF24-C54C-BFA3-E9B00A90AD8E}"/>
              </a:ext>
            </a:extLst>
          </p:cNvPr>
          <p:cNvSpPr txBox="1">
            <a:spLocks/>
          </p:cNvSpPr>
          <p:nvPr/>
        </p:nvSpPr>
        <p:spPr>
          <a:xfrm>
            <a:off x="3598269" y="5660824"/>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Rome, 2010</a:t>
            </a:r>
          </a:p>
        </p:txBody>
      </p:sp>
      <p:sp>
        <p:nvSpPr>
          <p:cNvPr id="10" name="Title 1">
            <a:extLst>
              <a:ext uri="{FF2B5EF4-FFF2-40B4-BE49-F238E27FC236}">
                <a16:creationId xmlns:a16="http://schemas.microsoft.com/office/drawing/2014/main" id="{F5B9521E-AFCD-9C49-805A-0F92F9E82336}"/>
              </a:ext>
            </a:extLst>
          </p:cNvPr>
          <p:cNvSpPr>
            <a:spLocks noGrp="1"/>
          </p:cNvSpPr>
          <p:nvPr>
            <p:ph type="title"/>
          </p:nvPr>
        </p:nvSpPr>
        <p:spPr>
          <a:xfrm>
            <a:off x="838200" y="5896"/>
            <a:ext cx="10515600" cy="1325563"/>
          </a:xfrm>
        </p:spPr>
        <p:txBody>
          <a:bodyPr/>
          <a:lstStyle/>
          <a:p>
            <a:r>
              <a:rPr lang="en-US" b="1" dirty="0">
                <a:solidFill>
                  <a:srgbClr val="002060"/>
                </a:solidFill>
                <a:latin typeface="Palatino Linotype" panose="02040502050505030304" pitchFamily="18" charset="0"/>
              </a:rPr>
              <a:t>A quick story…</a:t>
            </a:r>
          </a:p>
        </p:txBody>
      </p:sp>
    </p:spTree>
    <p:extLst>
      <p:ext uri="{BB962C8B-B14F-4D97-AF65-F5344CB8AC3E}">
        <p14:creationId xmlns:p14="http://schemas.microsoft.com/office/powerpoint/2010/main" val="2813941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climbing a rock&#10;&#10;Description automatically generated with low confidence">
            <a:extLst>
              <a:ext uri="{FF2B5EF4-FFF2-40B4-BE49-F238E27FC236}">
                <a16:creationId xmlns:a16="http://schemas.microsoft.com/office/drawing/2014/main" id="{0CAF5FEB-998D-0943-B64C-6B4328A977DD}"/>
              </a:ext>
            </a:extLst>
          </p:cNvPr>
          <p:cNvPicPr>
            <a:picLocks noChangeAspect="1"/>
          </p:cNvPicPr>
          <p:nvPr/>
        </p:nvPicPr>
        <p:blipFill rotWithShape="1">
          <a:blip r:embed="rId2"/>
          <a:srcRect l="14415" r="25651"/>
          <a:stretch/>
        </p:blipFill>
        <p:spPr>
          <a:xfrm>
            <a:off x="320460" y="1331459"/>
            <a:ext cx="3382430" cy="4232762"/>
          </a:xfrm>
          <a:prstGeom prst="rect">
            <a:avLst/>
          </a:prstGeom>
        </p:spPr>
      </p:pic>
      <p:sp>
        <p:nvSpPr>
          <p:cNvPr id="6" name="Title 1">
            <a:extLst>
              <a:ext uri="{FF2B5EF4-FFF2-40B4-BE49-F238E27FC236}">
                <a16:creationId xmlns:a16="http://schemas.microsoft.com/office/drawing/2014/main" id="{0DA61199-ECCC-3E49-97A3-0B3E8E6FF05C}"/>
              </a:ext>
            </a:extLst>
          </p:cNvPr>
          <p:cNvSpPr txBox="1">
            <a:spLocks/>
          </p:cNvSpPr>
          <p:nvPr/>
        </p:nvSpPr>
        <p:spPr>
          <a:xfrm>
            <a:off x="63132" y="5684785"/>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Yosemite, 2009</a:t>
            </a:r>
          </a:p>
        </p:txBody>
      </p:sp>
      <p:pic>
        <p:nvPicPr>
          <p:cNvPr id="8" name="Picture 7" descr="A person and person posing for a picture&#10;&#10;Description automatically generated with medium confidence">
            <a:extLst>
              <a:ext uri="{FF2B5EF4-FFF2-40B4-BE49-F238E27FC236}">
                <a16:creationId xmlns:a16="http://schemas.microsoft.com/office/drawing/2014/main" id="{A8135743-38A2-1043-94BA-1FACBEAA3776}"/>
              </a:ext>
            </a:extLst>
          </p:cNvPr>
          <p:cNvPicPr>
            <a:picLocks noChangeAspect="1"/>
          </p:cNvPicPr>
          <p:nvPr/>
        </p:nvPicPr>
        <p:blipFill>
          <a:blip r:embed="rId3"/>
          <a:stretch>
            <a:fillRect/>
          </a:stretch>
        </p:blipFill>
        <p:spPr>
          <a:xfrm>
            <a:off x="3814693" y="1331459"/>
            <a:ext cx="3680662" cy="4232762"/>
          </a:xfrm>
          <a:prstGeom prst="rect">
            <a:avLst/>
          </a:prstGeom>
        </p:spPr>
      </p:pic>
      <p:sp>
        <p:nvSpPr>
          <p:cNvPr id="9" name="Title 1">
            <a:extLst>
              <a:ext uri="{FF2B5EF4-FFF2-40B4-BE49-F238E27FC236}">
                <a16:creationId xmlns:a16="http://schemas.microsoft.com/office/drawing/2014/main" id="{1CBA51E0-DF24-C54C-BFA3-E9B00A90AD8E}"/>
              </a:ext>
            </a:extLst>
          </p:cNvPr>
          <p:cNvSpPr txBox="1">
            <a:spLocks/>
          </p:cNvSpPr>
          <p:nvPr/>
        </p:nvSpPr>
        <p:spPr>
          <a:xfrm>
            <a:off x="3598269" y="5660824"/>
            <a:ext cx="3897086" cy="450832"/>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002060"/>
                </a:solidFill>
                <a:latin typeface="Palatino Linotype" panose="02040502050505030304" pitchFamily="18" charset="0"/>
              </a:rPr>
              <a:t>Rome, 2010</a:t>
            </a:r>
          </a:p>
        </p:txBody>
      </p:sp>
      <p:pic>
        <p:nvPicPr>
          <p:cNvPr id="11" name="Picture 10" descr="A picture containing text, indoor, game&#10;&#10;Description automatically generated">
            <a:extLst>
              <a:ext uri="{FF2B5EF4-FFF2-40B4-BE49-F238E27FC236}">
                <a16:creationId xmlns:a16="http://schemas.microsoft.com/office/drawing/2014/main" id="{0E3CC51D-78E9-974A-B918-D984D42C48A9}"/>
              </a:ext>
            </a:extLst>
          </p:cNvPr>
          <p:cNvPicPr>
            <a:picLocks noChangeAspect="1"/>
          </p:cNvPicPr>
          <p:nvPr/>
        </p:nvPicPr>
        <p:blipFill>
          <a:blip r:embed="rId4"/>
          <a:stretch>
            <a:fillRect/>
          </a:stretch>
        </p:blipFill>
        <p:spPr>
          <a:xfrm>
            <a:off x="8239856" y="1129752"/>
            <a:ext cx="3215555" cy="2030393"/>
          </a:xfrm>
          <a:prstGeom prst="rect">
            <a:avLst/>
          </a:prstGeom>
        </p:spPr>
      </p:pic>
      <p:sp>
        <p:nvSpPr>
          <p:cNvPr id="10" name="Title 1">
            <a:extLst>
              <a:ext uri="{FF2B5EF4-FFF2-40B4-BE49-F238E27FC236}">
                <a16:creationId xmlns:a16="http://schemas.microsoft.com/office/drawing/2014/main" id="{F5B9521E-AFCD-9C49-805A-0F92F9E82336}"/>
              </a:ext>
            </a:extLst>
          </p:cNvPr>
          <p:cNvSpPr>
            <a:spLocks noGrp="1"/>
          </p:cNvSpPr>
          <p:nvPr>
            <p:ph type="title"/>
          </p:nvPr>
        </p:nvSpPr>
        <p:spPr>
          <a:xfrm>
            <a:off x="838200" y="5896"/>
            <a:ext cx="10515600" cy="1325563"/>
          </a:xfrm>
        </p:spPr>
        <p:txBody>
          <a:bodyPr/>
          <a:lstStyle/>
          <a:p>
            <a:r>
              <a:rPr lang="en-US" b="1" dirty="0">
                <a:solidFill>
                  <a:srgbClr val="002060"/>
                </a:solidFill>
                <a:latin typeface="Palatino Linotype" panose="02040502050505030304" pitchFamily="18" charset="0"/>
              </a:rPr>
              <a:t>A quick story…</a:t>
            </a:r>
          </a:p>
        </p:txBody>
      </p:sp>
      <p:sp>
        <p:nvSpPr>
          <p:cNvPr id="12" name="Title 1">
            <a:extLst>
              <a:ext uri="{FF2B5EF4-FFF2-40B4-BE49-F238E27FC236}">
                <a16:creationId xmlns:a16="http://schemas.microsoft.com/office/drawing/2014/main" id="{F67E548C-381B-7C43-8CCE-3EF0065BE34A}"/>
              </a:ext>
            </a:extLst>
          </p:cNvPr>
          <p:cNvSpPr txBox="1">
            <a:spLocks/>
          </p:cNvSpPr>
          <p:nvPr/>
        </p:nvSpPr>
        <p:spPr>
          <a:xfrm>
            <a:off x="7503268" y="3429000"/>
            <a:ext cx="4688732" cy="20091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200" dirty="0">
                <a:solidFill>
                  <a:srgbClr val="002060"/>
                </a:solidFill>
                <a:latin typeface="Palatino Linotype" panose="02040502050505030304" pitchFamily="18" charset="0"/>
              </a:rPr>
              <a:t>Thanks to Humira, </a:t>
            </a:r>
            <a:r>
              <a:rPr lang="en-US" sz="2200" b="1" dirty="0">
                <a:solidFill>
                  <a:srgbClr val="002060"/>
                </a:solidFill>
                <a:latin typeface="Palatino Linotype" panose="02040502050505030304" pitchFamily="18" charset="0"/>
              </a:rPr>
              <a:t>I’m in remission</a:t>
            </a:r>
            <a:r>
              <a:rPr lang="en-US" sz="2200" dirty="0">
                <a:solidFill>
                  <a:srgbClr val="002060"/>
                </a:solidFill>
                <a:latin typeface="Palatino Linotype" panose="02040502050505030304" pitchFamily="18" charset="0"/>
              </a:rPr>
              <a:t> </a:t>
            </a:r>
          </a:p>
          <a:p>
            <a:pPr algn="ctr"/>
            <a:endParaRPr lang="en-US" sz="2200" dirty="0">
              <a:solidFill>
                <a:srgbClr val="002060"/>
              </a:solidFill>
              <a:latin typeface="Palatino Linotype" panose="02040502050505030304" pitchFamily="18" charset="0"/>
            </a:endParaRPr>
          </a:p>
          <a:p>
            <a:pPr algn="ctr"/>
            <a:r>
              <a:rPr lang="en-US" sz="2200" dirty="0">
                <a:solidFill>
                  <a:srgbClr val="002060"/>
                </a:solidFill>
                <a:latin typeface="Palatino Linotype" panose="02040502050505030304" pitchFamily="18" charset="0"/>
              </a:rPr>
              <a:t>… but countless people with compromised immune systems either </a:t>
            </a:r>
            <a:r>
              <a:rPr lang="en-US" sz="2200" b="1" dirty="0">
                <a:solidFill>
                  <a:schemeClr val="accent2"/>
                </a:solidFill>
                <a:latin typeface="Palatino Linotype" panose="02040502050505030304" pitchFamily="18" charset="0"/>
              </a:rPr>
              <a:t>cannot be vaccinated, or aren’t capable of mounting a vaccine-mediated defense</a:t>
            </a:r>
          </a:p>
        </p:txBody>
      </p:sp>
    </p:spTree>
    <p:extLst>
      <p:ext uri="{BB962C8B-B14F-4D97-AF65-F5344CB8AC3E}">
        <p14:creationId xmlns:p14="http://schemas.microsoft.com/office/powerpoint/2010/main" val="2572700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5A53F5-E8C6-4149-9074-1A080BDC9C17}"/>
              </a:ext>
            </a:extLst>
          </p:cNvPr>
          <p:cNvSpPr>
            <a:spLocks noGrp="1"/>
          </p:cNvSpPr>
          <p:nvPr>
            <p:ph idx="1"/>
          </p:nvPr>
        </p:nvSpPr>
        <p:spPr>
          <a:xfrm>
            <a:off x="506649" y="1253331"/>
            <a:ext cx="11178702" cy="4351338"/>
          </a:xfrm>
        </p:spPr>
        <p:txBody>
          <a:bodyPr anchor="ctr">
            <a:noAutofit/>
          </a:bodyPr>
          <a:lstStyle/>
          <a:p>
            <a:pPr marL="0" indent="0" algn="ctr">
              <a:buNone/>
            </a:pPr>
            <a:r>
              <a:rPr lang="en-US" sz="6000" b="1" dirty="0">
                <a:solidFill>
                  <a:srgbClr val="002060"/>
                </a:solidFill>
                <a:latin typeface="Palatino Linotype" panose="02040502050505030304" pitchFamily="18" charset="0"/>
              </a:rPr>
              <a:t>Getting vaccinated protects you</a:t>
            </a:r>
          </a:p>
          <a:p>
            <a:pPr marL="0" indent="0" algn="ctr">
              <a:buNone/>
            </a:pPr>
            <a:r>
              <a:rPr lang="en-US" sz="6000" b="1" dirty="0">
                <a:solidFill>
                  <a:srgbClr val="002060"/>
                </a:solidFill>
                <a:latin typeface="Palatino Linotype" panose="02040502050505030304" pitchFamily="18" charset="0"/>
              </a:rPr>
              <a:t>&amp;</a:t>
            </a:r>
          </a:p>
          <a:p>
            <a:pPr marL="0" indent="0" algn="ctr">
              <a:buNone/>
            </a:pPr>
            <a:r>
              <a:rPr lang="en-US" sz="6000" b="1" dirty="0">
                <a:solidFill>
                  <a:schemeClr val="accent2"/>
                </a:solidFill>
                <a:latin typeface="Palatino Linotype" panose="02040502050505030304" pitchFamily="18" charset="0"/>
              </a:rPr>
              <a:t>the people around you</a:t>
            </a:r>
          </a:p>
        </p:txBody>
      </p:sp>
    </p:spTree>
    <p:extLst>
      <p:ext uri="{BB962C8B-B14F-4D97-AF65-F5344CB8AC3E}">
        <p14:creationId xmlns:p14="http://schemas.microsoft.com/office/powerpoint/2010/main" val="3129754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Update from the front lines of SARS-CoV-2 research</a:t>
            </a:r>
          </a:p>
        </p:txBody>
      </p:sp>
      <p:sp>
        <p:nvSpPr>
          <p:cNvPr id="4" name="TextBox 3">
            <a:extLst>
              <a:ext uri="{FF2B5EF4-FFF2-40B4-BE49-F238E27FC236}">
                <a16:creationId xmlns:a16="http://schemas.microsoft.com/office/drawing/2014/main" id="{DF09B232-E4E9-4B42-9FC4-6E2A4448C694}"/>
              </a:ext>
            </a:extLst>
          </p:cNvPr>
          <p:cNvSpPr txBox="1"/>
          <p:nvPr/>
        </p:nvSpPr>
        <p:spPr>
          <a:xfrm>
            <a:off x="8538436" y="6347119"/>
            <a:ext cx="3653564" cy="369332"/>
          </a:xfrm>
          <a:prstGeom prst="rect">
            <a:avLst/>
          </a:prstGeom>
          <a:noFill/>
        </p:spPr>
        <p:txBody>
          <a:bodyPr wrap="none" rtlCol="0">
            <a:spAutoFit/>
          </a:bodyPr>
          <a:lstStyle/>
          <a:p>
            <a:r>
              <a:rPr lang="en-US" dirty="0">
                <a:hlinkClick r:id="rId2"/>
              </a:rPr>
              <a:t>Zoom webinar on SARS-CoV-2 origins</a:t>
            </a:r>
            <a:endParaRPr lang="en-US" dirty="0"/>
          </a:p>
        </p:txBody>
      </p:sp>
      <p:pic>
        <p:nvPicPr>
          <p:cNvPr id="5" name="Picture 4">
            <a:extLst>
              <a:ext uri="{FF2B5EF4-FFF2-40B4-BE49-F238E27FC236}">
                <a16:creationId xmlns:a16="http://schemas.microsoft.com/office/drawing/2014/main" id="{306D67DD-EED5-4844-B4A0-6E8952140E50}"/>
              </a:ext>
            </a:extLst>
          </p:cNvPr>
          <p:cNvPicPr>
            <a:picLocks noChangeAspect="1"/>
          </p:cNvPicPr>
          <p:nvPr/>
        </p:nvPicPr>
        <p:blipFill>
          <a:blip r:embed="rId3"/>
          <a:stretch>
            <a:fillRect/>
          </a:stretch>
        </p:blipFill>
        <p:spPr>
          <a:xfrm>
            <a:off x="197707" y="1895300"/>
            <a:ext cx="3646153" cy="3067399"/>
          </a:xfrm>
          <a:prstGeom prst="rect">
            <a:avLst/>
          </a:prstGeom>
        </p:spPr>
      </p:pic>
      <p:sp>
        <p:nvSpPr>
          <p:cNvPr id="15" name="TextBox 14">
            <a:extLst>
              <a:ext uri="{FF2B5EF4-FFF2-40B4-BE49-F238E27FC236}">
                <a16:creationId xmlns:a16="http://schemas.microsoft.com/office/drawing/2014/main" id="{CAC4CE04-FDB7-F846-96EF-6F990EDE33C4}"/>
              </a:ext>
            </a:extLst>
          </p:cNvPr>
          <p:cNvSpPr txBox="1"/>
          <p:nvPr/>
        </p:nvSpPr>
        <p:spPr>
          <a:xfrm>
            <a:off x="844840" y="6426840"/>
            <a:ext cx="2784584" cy="369332"/>
          </a:xfrm>
          <a:prstGeom prst="rect">
            <a:avLst/>
          </a:prstGeom>
          <a:noFill/>
        </p:spPr>
        <p:txBody>
          <a:bodyPr wrap="square">
            <a:spAutoFit/>
          </a:bodyPr>
          <a:lstStyle/>
          <a:p>
            <a:pPr algn="ctr"/>
            <a:r>
              <a:rPr lang="en-US" dirty="0" err="1">
                <a:hlinkClick r:id="rId4"/>
              </a:rPr>
              <a:t>Pekar</a:t>
            </a:r>
            <a:r>
              <a:rPr lang="en-US" dirty="0">
                <a:hlinkClick r:id="rId4"/>
              </a:rPr>
              <a:t> et al., 2021. </a:t>
            </a:r>
            <a:r>
              <a:rPr lang="en-US" i="1" dirty="0">
                <a:hlinkClick r:id="rId4"/>
              </a:rPr>
              <a:t>Science</a:t>
            </a:r>
            <a:endParaRPr lang="en-US" i="1" dirty="0"/>
          </a:p>
        </p:txBody>
      </p:sp>
      <p:pic>
        <p:nvPicPr>
          <p:cNvPr id="17" name="Picture 16" descr="A close up of a rabbit&#10;&#10;Description automatically generated with medium confidence">
            <a:extLst>
              <a:ext uri="{FF2B5EF4-FFF2-40B4-BE49-F238E27FC236}">
                <a16:creationId xmlns:a16="http://schemas.microsoft.com/office/drawing/2014/main" id="{99E84F62-FC4E-EC4B-9228-AD91FBCE822D}"/>
              </a:ext>
            </a:extLst>
          </p:cNvPr>
          <p:cNvPicPr>
            <a:picLocks noChangeAspect="1"/>
          </p:cNvPicPr>
          <p:nvPr/>
        </p:nvPicPr>
        <p:blipFill>
          <a:blip r:embed="rId5"/>
          <a:stretch>
            <a:fillRect/>
          </a:stretch>
        </p:blipFill>
        <p:spPr>
          <a:xfrm>
            <a:off x="844840" y="2935028"/>
            <a:ext cx="1126071" cy="810771"/>
          </a:xfrm>
          <a:prstGeom prst="rect">
            <a:avLst/>
          </a:prstGeom>
        </p:spPr>
      </p:pic>
      <p:sp>
        <p:nvSpPr>
          <p:cNvPr id="20" name="Content Placeholder 2">
            <a:extLst>
              <a:ext uri="{FF2B5EF4-FFF2-40B4-BE49-F238E27FC236}">
                <a16:creationId xmlns:a16="http://schemas.microsoft.com/office/drawing/2014/main" id="{F4B1622C-50F5-1D45-A720-2CE11CF9926F}"/>
              </a:ext>
            </a:extLst>
          </p:cNvPr>
          <p:cNvSpPr>
            <a:spLocks noGrp="1"/>
          </p:cNvSpPr>
          <p:nvPr>
            <p:ph idx="1"/>
          </p:nvPr>
        </p:nvSpPr>
        <p:spPr>
          <a:xfrm>
            <a:off x="0" y="5139721"/>
            <a:ext cx="4184083" cy="1048662"/>
          </a:xfrm>
        </p:spPr>
        <p:txBody>
          <a:bodyPr anchor="ctr">
            <a:noAutofit/>
          </a:bodyPr>
          <a:lstStyle/>
          <a:p>
            <a:pPr marL="0" indent="0" algn="ctr">
              <a:spcBef>
                <a:spcPts val="0"/>
              </a:spcBef>
              <a:buNone/>
            </a:pPr>
            <a:r>
              <a:rPr lang="en-US" sz="2200" dirty="0">
                <a:solidFill>
                  <a:srgbClr val="002060"/>
                </a:solidFill>
                <a:latin typeface="Palatino Linotype" panose="02040502050505030304" pitchFamily="18" charset="0"/>
              </a:rPr>
              <a:t>Common ancestor of all viruses present in humans existed </a:t>
            </a:r>
          </a:p>
          <a:p>
            <a:pPr marL="0" indent="0" algn="ctr">
              <a:spcBef>
                <a:spcPts val="0"/>
              </a:spcBef>
              <a:buNone/>
            </a:pPr>
            <a:r>
              <a:rPr lang="en-US" sz="2200" b="1" dirty="0">
                <a:solidFill>
                  <a:srgbClr val="002060"/>
                </a:solidFill>
                <a:latin typeface="Palatino Linotype" panose="02040502050505030304" pitchFamily="18" charset="0"/>
              </a:rPr>
              <a:t>mid-Nov – early Dec 2019</a:t>
            </a:r>
            <a:endParaRPr lang="en-US" sz="22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911983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Update from the front lines of SARS-CoV-2 research</a:t>
            </a:r>
          </a:p>
        </p:txBody>
      </p:sp>
      <p:sp>
        <p:nvSpPr>
          <p:cNvPr id="4" name="TextBox 3">
            <a:extLst>
              <a:ext uri="{FF2B5EF4-FFF2-40B4-BE49-F238E27FC236}">
                <a16:creationId xmlns:a16="http://schemas.microsoft.com/office/drawing/2014/main" id="{DF09B232-E4E9-4B42-9FC4-6E2A4448C694}"/>
              </a:ext>
            </a:extLst>
          </p:cNvPr>
          <p:cNvSpPr txBox="1"/>
          <p:nvPr/>
        </p:nvSpPr>
        <p:spPr>
          <a:xfrm>
            <a:off x="8538436" y="6347119"/>
            <a:ext cx="3653564" cy="369332"/>
          </a:xfrm>
          <a:prstGeom prst="rect">
            <a:avLst/>
          </a:prstGeom>
          <a:noFill/>
        </p:spPr>
        <p:txBody>
          <a:bodyPr wrap="none" rtlCol="0">
            <a:spAutoFit/>
          </a:bodyPr>
          <a:lstStyle/>
          <a:p>
            <a:r>
              <a:rPr lang="en-US" dirty="0">
                <a:hlinkClick r:id="rId2"/>
              </a:rPr>
              <a:t>Zoom webinar on SARS-CoV-2 origins</a:t>
            </a:r>
            <a:endParaRPr lang="en-US" dirty="0"/>
          </a:p>
        </p:txBody>
      </p:sp>
      <p:pic>
        <p:nvPicPr>
          <p:cNvPr id="5" name="Picture 4">
            <a:extLst>
              <a:ext uri="{FF2B5EF4-FFF2-40B4-BE49-F238E27FC236}">
                <a16:creationId xmlns:a16="http://schemas.microsoft.com/office/drawing/2014/main" id="{306D67DD-EED5-4844-B4A0-6E8952140E50}"/>
              </a:ext>
            </a:extLst>
          </p:cNvPr>
          <p:cNvPicPr>
            <a:picLocks noChangeAspect="1"/>
          </p:cNvPicPr>
          <p:nvPr/>
        </p:nvPicPr>
        <p:blipFill>
          <a:blip r:embed="rId3"/>
          <a:stretch>
            <a:fillRect/>
          </a:stretch>
        </p:blipFill>
        <p:spPr>
          <a:xfrm>
            <a:off x="197707" y="1895300"/>
            <a:ext cx="3646153" cy="3067399"/>
          </a:xfrm>
          <a:prstGeom prst="rect">
            <a:avLst/>
          </a:prstGeom>
        </p:spPr>
      </p:pic>
      <p:pic>
        <p:nvPicPr>
          <p:cNvPr id="8" name="Picture 7" descr="Graphical user interface&#10;&#10;Description automatically generated with medium confidence">
            <a:extLst>
              <a:ext uri="{FF2B5EF4-FFF2-40B4-BE49-F238E27FC236}">
                <a16:creationId xmlns:a16="http://schemas.microsoft.com/office/drawing/2014/main" id="{A39B7484-3788-2749-A8AF-B86EB2E96B08}"/>
              </a:ext>
            </a:extLst>
          </p:cNvPr>
          <p:cNvPicPr>
            <a:picLocks noChangeAspect="1"/>
          </p:cNvPicPr>
          <p:nvPr/>
        </p:nvPicPr>
        <p:blipFill rotWithShape="1">
          <a:blip r:embed="rId4"/>
          <a:srcRect t="60171"/>
          <a:stretch/>
        </p:blipFill>
        <p:spPr>
          <a:xfrm>
            <a:off x="4354278" y="1953609"/>
            <a:ext cx="3564797" cy="3067399"/>
          </a:xfrm>
          <a:prstGeom prst="rect">
            <a:avLst/>
          </a:prstGeom>
        </p:spPr>
      </p:pic>
      <p:sp>
        <p:nvSpPr>
          <p:cNvPr id="9" name="Content Placeholder 2">
            <a:extLst>
              <a:ext uri="{FF2B5EF4-FFF2-40B4-BE49-F238E27FC236}">
                <a16:creationId xmlns:a16="http://schemas.microsoft.com/office/drawing/2014/main" id="{EF155A8E-1A8B-8740-B661-B890A8158636}"/>
              </a:ext>
            </a:extLst>
          </p:cNvPr>
          <p:cNvSpPr txBox="1">
            <a:spLocks/>
          </p:cNvSpPr>
          <p:nvPr/>
        </p:nvSpPr>
        <p:spPr>
          <a:xfrm>
            <a:off x="5243082" y="5143590"/>
            <a:ext cx="1705835" cy="5204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200" dirty="0">
                <a:solidFill>
                  <a:srgbClr val="002060"/>
                </a:solidFill>
                <a:latin typeface="Palatino Linotype" panose="02040502050505030304" pitchFamily="18" charset="0"/>
              </a:rPr>
              <a:t>July 2021</a:t>
            </a:r>
            <a:endParaRPr lang="en-US" sz="2200" dirty="0">
              <a:solidFill>
                <a:schemeClr val="accent2"/>
              </a:solidFill>
              <a:latin typeface="Palatino Linotype" panose="02040502050505030304" pitchFamily="18" charset="0"/>
            </a:endParaRPr>
          </a:p>
        </p:txBody>
      </p:sp>
      <p:pic>
        <p:nvPicPr>
          <p:cNvPr id="11" name="Picture 10" descr="Graphical user interface&#10;&#10;Description automatically generated with low confidence">
            <a:extLst>
              <a:ext uri="{FF2B5EF4-FFF2-40B4-BE49-F238E27FC236}">
                <a16:creationId xmlns:a16="http://schemas.microsoft.com/office/drawing/2014/main" id="{DDE11272-20A8-2246-8989-EE53132EA78F}"/>
              </a:ext>
            </a:extLst>
          </p:cNvPr>
          <p:cNvPicPr>
            <a:picLocks noChangeAspect="1"/>
          </p:cNvPicPr>
          <p:nvPr/>
        </p:nvPicPr>
        <p:blipFill rotWithShape="1">
          <a:blip r:embed="rId5"/>
          <a:srcRect t="59829"/>
          <a:stretch/>
        </p:blipFill>
        <p:spPr>
          <a:xfrm>
            <a:off x="8429496" y="1953609"/>
            <a:ext cx="3564797" cy="3093729"/>
          </a:xfrm>
          <a:prstGeom prst="rect">
            <a:avLst/>
          </a:prstGeom>
        </p:spPr>
      </p:pic>
      <p:sp>
        <p:nvSpPr>
          <p:cNvPr id="12" name="Content Placeholder 2">
            <a:extLst>
              <a:ext uri="{FF2B5EF4-FFF2-40B4-BE49-F238E27FC236}">
                <a16:creationId xmlns:a16="http://schemas.microsoft.com/office/drawing/2014/main" id="{4B05BF75-06A6-6040-83D3-0BAFDC280302}"/>
              </a:ext>
            </a:extLst>
          </p:cNvPr>
          <p:cNvSpPr txBox="1">
            <a:spLocks/>
          </p:cNvSpPr>
          <p:nvPr/>
        </p:nvSpPr>
        <p:spPr>
          <a:xfrm>
            <a:off x="8927211" y="5250904"/>
            <a:ext cx="2262380" cy="520463"/>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200" dirty="0">
                <a:solidFill>
                  <a:srgbClr val="002060"/>
                </a:solidFill>
                <a:latin typeface="Palatino Linotype" panose="02040502050505030304" pitchFamily="18" charset="0"/>
              </a:rPr>
              <a:t>September 2021</a:t>
            </a:r>
            <a:endParaRPr lang="en-US" sz="2200" dirty="0">
              <a:solidFill>
                <a:schemeClr val="accent2"/>
              </a:solidFill>
              <a:latin typeface="Palatino Linotype" panose="02040502050505030304" pitchFamily="18" charset="0"/>
            </a:endParaRPr>
          </a:p>
        </p:txBody>
      </p:sp>
      <p:sp>
        <p:nvSpPr>
          <p:cNvPr id="13" name="TextBox 12">
            <a:extLst>
              <a:ext uri="{FF2B5EF4-FFF2-40B4-BE49-F238E27FC236}">
                <a16:creationId xmlns:a16="http://schemas.microsoft.com/office/drawing/2014/main" id="{FF95F2A1-0630-F049-BE9A-3B07AB7F5BE7}"/>
              </a:ext>
            </a:extLst>
          </p:cNvPr>
          <p:cNvSpPr txBox="1"/>
          <p:nvPr/>
        </p:nvSpPr>
        <p:spPr>
          <a:xfrm>
            <a:off x="11412914" y="4954280"/>
            <a:ext cx="574196" cy="369332"/>
          </a:xfrm>
          <a:prstGeom prst="rect">
            <a:avLst/>
          </a:prstGeom>
          <a:noFill/>
        </p:spPr>
        <p:txBody>
          <a:bodyPr wrap="none" rtlCol="0">
            <a:spAutoFit/>
          </a:bodyPr>
          <a:lstStyle/>
          <a:p>
            <a:r>
              <a:rPr lang="en-US" dirty="0">
                <a:hlinkClick r:id="rId6"/>
              </a:rPr>
              <a:t>CDC</a:t>
            </a:r>
            <a:endParaRPr lang="en-US" dirty="0"/>
          </a:p>
        </p:txBody>
      </p:sp>
      <p:sp>
        <p:nvSpPr>
          <p:cNvPr id="15" name="TextBox 14">
            <a:extLst>
              <a:ext uri="{FF2B5EF4-FFF2-40B4-BE49-F238E27FC236}">
                <a16:creationId xmlns:a16="http://schemas.microsoft.com/office/drawing/2014/main" id="{CAC4CE04-FDB7-F846-96EF-6F990EDE33C4}"/>
              </a:ext>
            </a:extLst>
          </p:cNvPr>
          <p:cNvSpPr txBox="1"/>
          <p:nvPr/>
        </p:nvSpPr>
        <p:spPr>
          <a:xfrm>
            <a:off x="844840" y="6426840"/>
            <a:ext cx="2784584" cy="369332"/>
          </a:xfrm>
          <a:prstGeom prst="rect">
            <a:avLst/>
          </a:prstGeom>
          <a:noFill/>
        </p:spPr>
        <p:txBody>
          <a:bodyPr wrap="square">
            <a:spAutoFit/>
          </a:bodyPr>
          <a:lstStyle/>
          <a:p>
            <a:pPr algn="ctr"/>
            <a:r>
              <a:rPr lang="en-US" dirty="0" err="1">
                <a:hlinkClick r:id="rId7"/>
              </a:rPr>
              <a:t>Pekar</a:t>
            </a:r>
            <a:r>
              <a:rPr lang="en-US" dirty="0">
                <a:hlinkClick r:id="rId7"/>
              </a:rPr>
              <a:t> et al., 2021. </a:t>
            </a:r>
            <a:r>
              <a:rPr lang="en-US" i="1" dirty="0">
                <a:hlinkClick r:id="rId7"/>
              </a:rPr>
              <a:t>Science</a:t>
            </a:r>
            <a:endParaRPr lang="en-US" i="1" dirty="0"/>
          </a:p>
        </p:txBody>
      </p:sp>
      <p:sp>
        <p:nvSpPr>
          <p:cNvPr id="14" name="Content Placeholder 2">
            <a:extLst>
              <a:ext uri="{FF2B5EF4-FFF2-40B4-BE49-F238E27FC236}">
                <a16:creationId xmlns:a16="http://schemas.microsoft.com/office/drawing/2014/main" id="{AE593D63-7726-6F4A-B902-1F820C8B82A4}"/>
              </a:ext>
            </a:extLst>
          </p:cNvPr>
          <p:cNvSpPr>
            <a:spLocks noGrp="1"/>
          </p:cNvSpPr>
          <p:nvPr>
            <p:ph idx="1"/>
          </p:nvPr>
        </p:nvSpPr>
        <p:spPr>
          <a:xfrm>
            <a:off x="0" y="5139721"/>
            <a:ext cx="4184083" cy="1048662"/>
          </a:xfrm>
        </p:spPr>
        <p:txBody>
          <a:bodyPr anchor="ctr">
            <a:noAutofit/>
          </a:bodyPr>
          <a:lstStyle/>
          <a:p>
            <a:pPr marL="0" indent="0" algn="ctr">
              <a:spcBef>
                <a:spcPts val="0"/>
              </a:spcBef>
              <a:buNone/>
            </a:pPr>
            <a:r>
              <a:rPr lang="en-US" sz="2200" dirty="0">
                <a:solidFill>
                  <a:srgbClr val="002060"/>
                </a:solidFill>
                <a:latin typeface="Palatino Linotype" panose="02040502050505030304" pitchFamily="18" charset="0"/>
              </a:rPr>
              <a:t>Common ancestor of all viruses present in humans existed </a:t>
            </a:r>
          </a:p>
          <a:p>
            <a:pPr marL="0" indent="0" algn="ctr">
              <a:spcBef>
                <a:spcPts val="0"/>
              </a:spcBef>
              <a:buNone/>
            </a:pPr>
            <a:r>
              <a:rPr lang="en-US" sz="2200" b="1" dirty="0">
                <a:solidFill>
                  <a:srgbClr val="002060"/>
                </a:solidFill>
                <a:latin typeface="Palatino Linotype" panose="02040502050505030304" pitchFamily="18" charset="0"/>
              </a:rPr>
              <a:t>mid-Nov – early Dec 2019</a:t>
            </a:r>
            <a:endParaRPr lang="en-US" sz="2200" b="1" dirty="0">
              <a:solidFill>
                <a:schemeClr val="accent2"/>
              </a:solidFill>
              <a:latin typeface="Palatino Linotype" panose="02040502050505030304" pitchFamily="18" charset="0"/>
            </a:endParaRPr>
          </a:p>
        </p:txBody>
      </p:sp>
      <p:pic>
        <p:nvPicPr>
          <p:cNvPr id="16" name="Picture 15" descr="A close up of a rabbit&#10;&#10;Description automatically generated with medium confidence">
            <a:extLst>
              <a:ext uri="{FF2B5EF4-FFF2-40B4-BE49-F238E27FC236}">
                <a16:creationId xmlns:a16="http://schemas.microsoft.com/office/drawing/2014/main" id="{5794D557-9656-334D-A1D9-C3897C952534}"/>
              </a:ext>
            </a:extLst>
          </p:cNvPr>
          <p:cNvPicPr>
            <a:picLocks noChangeAspect="1"/>
          </p:cNvPicPr>
          <p:nvPr/>
        </p:nvPicPr>
        <p:blipFill>
          <a:blip r:embed="rId8"/>
          <a:stretch>
            <a:fillRect/>
          </a:stretch>
        </p:blipFill>
        <p:spPr>
          <a:xfrm>
            <a:off x="844840" y="2935028"/>
            <a:ext cx="1126071" cy="810771"/>
          </a:xfrm>
          <a:prstGeom prst="rect">
            <a:avLst/>
          </a:prstGeom>
        </p:spPr>
      </p:pic>
    </p:spTree>
    <p:extLst>
      <p:ext uri="{BB962C8B-B14F-4D97-AF65-F5344CB8AC3E}">
        <p14:creationId xmlns:p14="http://schemas.microsoft.com/office/powerpoint/2010/main" val="1664037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pic>
        <p:nvPicPr>
          <p:cNvPr id="10" name="Picture 9" descr="Chart, line chart&#10;&#10;Description automatically generated">
            <a:extLst>
              <a:ext uri="{FF2B5EF4-FFF2-40B4-BE49-F238E27FC236}">
                <a16:creationId xmlns:a16="http://schemas.microsoft.com/office/drawing/2014/main" id="{DC79E1EA-8CB7-DB4E-88D4-71E89A5415F2}"/>
              </a:ext>
            </a:extLst>
          </p:cNvPr>
          <p:cNvPicPr>
            <a:picLocks noChangeAspect="1"/>
          </p:cNvPicPr>
          <p:nvPr/>
        </p:nvPicPr>
        <p:blipFill>
          <a:blip r:embed="rId2"/>
          <a:stretch>
            <a:fillRect/>
          </a:stretch>
        </p:blipFill>
        <p:spPr>
          <a:xfrm>
            <a:off x="963098" y="1862792"/>
            <a:ext cx="10265803" cy="3600160"/>
          </a:xfrm>
          <a:prstGeom prst="rect">
            <a:avLst/>
          </a:prstGeom>
        </p:spPr>
      </p:pic>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963098" y="5196529"/>
            <a:ext cx="10265803" cy="1048662"/>
          </a:xfrm>
        </p:spPr>
        <p:txBody>
          <a:bodyPr anchor="ctr">
            <a:noAutofit/>
          </a:bodyPr>
          <a:lstStyle/>
          <a:p>
            <a:pPr marL="0" indent="0" algn="r">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10</a:t>
            </a:r>
            <a:endParaRPr lang="en-US" sz="1800" b="1" dirty="0">
              <a:solidFill>
                <a:schemeClr val="accent2"/>
              </a:solidFill>
              <a:latin typeface="Palatino Linotype" panose="02040502050505030304" pitchFamily="18" charset="0"/>
            </a:endParaRPr>
          </a:p>
        </p:txBody>
      </p:sp>
    </p:spTree>
    <p:extLst>
      <p:ext uri="{BB962C8B-B14F-4D97-AF65-F5344CB8AC3E}">
        <p14:creationId xmlns:p14="http://schemas.microsoft.com/office/powerpoint/2010/main" val="3367122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703B538-041A-A24C-905E-0A9E2D99C570}"/>
              </a:ext>
            </a:extLst>
          </p:cNvPr>
          <p:cNvPicPr>
            <a:picLocks noChangeAspect="1"/>
          </p:cNvPicPr>
          <p:nvPr/>
        </p:nvPicPr>
        <p:blipFill>
          <a:blip r:embed="rId2"/>
          <a:stretch>
            <a:fillRect/>
          </a:stretch>
        </p:blipFill>
        <p:spPr>
          <a:xfrm>
            <a:off x="-147752" y="2381792"/>
            <a:ext cx="6413287" cy="3605671"/>
          </a:xfrm>
          <a:prstGeom prst="rect">
            <a:avLst/>
          </a:prstGeom>
        </p:spPr>
      </p:pic>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5483123"/>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3</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444095"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Delta variant spreads unchecked through unvaccinated class by </a:t>
            </a:r>
            <a:r>
              <a:rPr lang="en-US" sz="1800" b="1" dirty="0">
                <a:solidFill>
                  <a:schemeClr val="accent2"/>
                </a:solidFill>
                <a:latin typeface="Palatino Linotype" panose="02040502050505030304" pitchFamily="18" charset="0"/>
              </a:rPr>
              <a:t>unmasked teacher</a:t>
            </a:r>
          </a:p>
        </p:txBody>
      </p:sp>
    </p:spTree>
    <p:extLst>
      <p:ext uri="{BB962C8B-B14F-4D97-AF65-F5344CB8AC3E}">
        <p14:creationId xmlns:p14="http://schemas.microsoft.com/office/powerpoint/2010/main" val="3775675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703B538-041A-A24C-905E-0A9E2D99C570}"/>
              </a:ext>
            </a:extLst>
          </p:cNvPr>
          <p:cNvPicPr>
            <a:picLocks noChangeAspect="1"/>
          </p:cNvPicPr>
          <p:nvPr/>
        </p:nvPicPr>
        <p:blipFill>
          <a:blip r:embed="rId2"/>
          <a:stretch>
            <a:fillRect/>
          </a:stretch>
        </p:blipFill>
        <p:spPr>
          <a:xfrm>
            <a:off x="-147752" y="2381792"/>
            <a:ext cx="6413287" cy="3605671"/>
          </a:xfrm>
          <a:prstGeom prst="rect">
            <a:avLst/>
          </a:prstGeom>
        </p:spPr>
      </p:pic>
      <p:sp>
        <p:nvSpPr>
          <p:cNvPr id="2" name="Title 1">
            <a:extLst>
              <a:ext uri="{FF2B5EF4-FFF2-40B4-BE49-F238E27FC236}">
                <a16:creationId xmlns:a16="http://schemas.microsoft.com/office/drawing/2014/main" id="{65EC944B-8836-044E-B676-55C517C39621}"/>
              </a:ext>
            </a:extLst>
          </p:cNvPr>
          <p:cNvSpPr>
            <a:spLocks noGrp="1"/>
          </p:cNvSpPr>
          <p:nvPr>
            <p:ph type="title"/>
          </p:nvPr>
        </p:nvSpPr>
        <p:spPr>
          <a:xfrm>
            <a:off x="620139" y="326215"/>
            <a:ext cx="9438262" cy="1325563"/>
          </a:xfrm>
        </p:spPr>
        <p:txBody>
          <a:bodyPr/>
          <a:lstStyle/>
          <a:p>
            <a:r>
              <a:rPr lang="en-US" b="1" dirty="0">
                <a:solidFill>
                  <a:srgbClr val="002060"/>
                </a:solidFill>
                <a:latin typeface="Palatino Linotype" panose="02040502050505030304" pitchFamily="18" charset="0"/>
              </a:rPr>
              <a:t>Luckily, vaccines &amp; masks work.</a:t>
            </a:r>
          </a:p>
        </p:txBody>
      </p:sp>
      <p:sp>
        <p:nvSpPr>
          <p:cNvPr id="17" name="Content Placeholder 2">
            <a:extLst>
              <a:ext uri="{FF2B5EF4-FFF2-40B4-BE49-F238E27FC236}">
                <a16:creationId xmlns:a16="http://schemas.microsoft.com/office/drawing/2014/main" id="{2F55FD00-6FE3-474A-8EB8-8C932F95D883}"/>
              </a:ext>
            </a:extLst>
          </p:cNvPr>
          <p:cNvSpPr>
            <a:spLocks noGrp="1"/>
          </p:cNvSpPr>
          <p:nvPr>
            <p:ph idx="1"/>
          </p:nvPr>
        </p:nvSpPr>
        <p:spPr>
          <a:xfrm>
            <a:off x="0" y="5483123"/>
            <a:ext cx="10265803" cy="1048662"/>
          </a:xfrm>
        </p:spPr>
        <p:txBody>
          <a:bodyPr anchor="ctr">
            <a:noAutofit/>
          </a:bodyPr>
          <a:lstStyle/>
          <a:p>
            <a:pPr marL="0" indent="0">
              <a:spcBef>
                <a:spcPts val="0"/>
              </a:spcBef>
              <a:buNone/>
            </a:pPr>
            <a:r>
              <a:rPr lang="en-US" sz="1800" dirty="0">
                <a:solidFill>
                  <a:srgbClr val="002060"/>
                </a:solidFill>
                <a:latin typeface="Palatino Linotype" panose="02040502050505030304" pitchFamily="18" charset="0"/>
                <a:hlinkClick r:id="rId3"/>
              </a:rPr>
              <a:t>CDC Morbidity and Mortality Weekly Report Report released September 3</a:t>
            </a:r>
            <a:endParaRPr lang="en-US" sz="1800" b="1" dirty="0">
              <a:solidFill>
                <a:schemeClr val="accent2"/>
              </a:solidFill>
              <a:latin typeface="Palatino Linotype" panose="02040502050505030304" pitchFamily="18" charset="0"/>
            </a:endParaRPr>
          </a:p>
        </p:txBody>
      </p:sp>
      <p:sp>
        <p:nvSpPr>
          <p:cNvPr id="7" name="Content Placeholder 2">
            <a:extLst>
              <a:ext uri="{FF2B5EF4-FFF2-40B4-BE49-F238E27FC236}">
                <a16:creationId xmlns:a16="http://schemas.microsoft.com/office/drawing/2014/main" id="{57B1B23D-0491-2044-AAD2-AB629348E84F}"/>
              </a:ext>
            </a:extLst>
          </p:cNvPr>
          <p:cNvSpPr txBox="1">
            <a:spLocks/>
          </p:cNvSpPr>
          <p:nvPr/>
        </p:nvSpPr>
        <p:spPr>
          <a:xfrm>
            <a:off x="444095" y="1514085"/>
            <a:ext cx="4611817" cy="1048662"/>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rgbClr val="002060"/>
                </a:solidFill>
                <a:latin typeface="Palatino Linotype" panose="02040502050505030304" pitchFamily="18" charset="0"/>
              </a:rPr>
              <a:t>Delta variant spreads unchecked through unvaccinated class by </a:t>
            </a:r>
            <a:r>
              <a:rPr lang="en-US" sz="1800" b="1" dirty="0">
                <a:solidFill>
                  <a:schemeClr val="accent2"/>
                </a:solidFill>
                <a:latin typeface="Palatino Linotype" panose="02040502050505030304" pitchFamily="18" charset="0"/>
              </a:rPr>
              <a:t>unmasked teacher</a:t>
            </a:r>
          </a:p>
        </p:txBody>
      </p:sp>
      <p:pic>
        <p:nvPicPr>
          <p:cNvPr id="5" name="Picture 4">
            <a:hlinkClick r:id="rId4"/>
            <a:extLst>
              <a:ext uri="{FF2B5EF4-FFF2-40B4-BE49-F238E27FC236}">
                <a16:creationId xmlns:a16="http://schemas.microsoft.com/office/drawing/2014/main" id="{E19A62AB-809E-394D-9F64-A5CCC7594527}"/>
              </a:ext>
            </a:extLst>
          </p:cNvPr>
          <p:cNvPicPr>
            <a:picLocks noChangeAspect="1"/>
          </p:cNvPicPr>
          <p:nvPr/>
        </p:nvPicPr>
        <p:blipFill>
          <a:blip r:embed="rId5"/>
          <a:stretch>
            <a:fillRect/>
          </a:stretch>
        </p:blipFill>
        <p:spPr>
          <a:xfrm>
            <a:off x="6104611" y="2381792"/>
            <a:ext cx="5537200" cy="3073400"/>
          </a:xfrm>
          <a:prstGeom prst="rect">
            <a:avLst/>
          </a:prstGeom>
        </p:spPr>
      </p:pic>
      <p:sp>
        <p:nvSpPr>
          <p:cNvPr id="6" name="Rectangle 5">
            <a:extLst>
              <a:ext uri="{FF2B5EF4-FFF2-40B4-BE49-F238E27FC236}">
                <a16:creationId xmlns:a16="http://schemas.microsoft.com/office/drawing/2014/main" id="{11996727-555B-D744-9995-5FDB29228825}"/>
              </a:ext>
            </a:extLst>
          </p:cNvPr>
          <p:cNvSpPr/>
          <p:nvPr/>
        </p:nvSpPr>
        <p:spPr>
          <a:xfrm>
            <a:off x="10925908" y="2790092"/>
            <a:ext cx="468923" cy="2391508"/>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a:extLst>
              <a:ext uri="{FF2B5EF4-FFF2-40B4-BE49-F238E27FC236}">
                <a16:creationId xmlns:a16="http://schemas.microsoft.com/office/drawing/2014/main" id="{895E4E63-8432-934F-8042-CD0677602322}"/>
              </a:ext>
            </a:extLst>
          </p:cNvPr>
          <p:cNvSpPr txBox="1">
            <a:spLocks/>
          </p:cNvSpPr>
          <p:nvPr/>
        </p:nvSpPr>
        <p:spPr>
          <a:xfrm>
            <a:off x="6265535" y="1514085"/>
            <a:ext cx="5129296" cy="1048662"/>
          </a:xfrm>
          <a:prstGeom prst="rect">
            <a:avLst/>
          </a:prstGeom>
          <a:ln>
            <a:noFill/>
          </a:ln>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800" b="1" dirty="0">
                <a:solidFill>
                  <a:schemeClr val="accent2"/>
                </a:solidFill>
                <a:latin typeface="Palatino Linotype" panose="02040502050505030304" pitchFamily="18" charset="0"/>
              </a:rPr>
              <a:t>Lack of masks</a:t>
            </a:r>
            <a:r>
              <a:rPr lang="en-US" sz="1800" b="1" dirty="0">
                <a:solidFill>
                  <a:srgbClr val="002060"/>
                </a:solidFill>
                <a:latin typeface="Palatino Linotype" panose="02040502050505030304" pitchFamily="18" charset="0"/>
              </a:rPr>
              <a:t>, poor socio-economic status, school size </a:t>
            </a:r>
            <a:r>
              <a:rPr lang="en-US" sz="1800" dirty="0">
                <a:solidFill>
                  <a:srgbClr val="002060"/>
                </a:solidFill>
                <a:latin typeface="Palatino Linotype" panose="02040502050505030304" pitchFamily="18" charset="0"/>
              </a:rPr>
              <a:t>associated with spread in schools</a:t>
            </a:r>
          </a:p>
        </p:txBody>
      </p:sp>
      <p:sp>
        <p:nvSpPr>
          <p:cNvPr id="8" name="TextBox 7">
            <a:extLst>
              <a:ext uri="{FF2B5EF4-FFF2-40B4-BE49-F238E27FC236}">
                <a16:creationId xmlns:a16="http://schemas.microsoft.com/office/drawing/2014/main" id="{E70942EE-5BB6-C94F-959D-CFF42D863960}"/>
              </a:ext>
            </a:extLst>
          </p:cNvPr>
          <p:cNvSpPr txBox="1"/>
          <p:nvPr/>
        </p:nvSpPr>
        <p:spPr>
          <a:xfrm>
            <a:off x="9565291" y="5802797"/>
            <a:ext cx="1829540" cy="369332"/>
          </a:xfrm>
          <a:prstGeom prst="rect">
            <a:avLst/>
          </a:prstGeom>
          <a:noFill/>
        </p:spPr>
        <p:txBody>
          <a:bodyPr wrap="none" rtlCol="0">
            <a:spAutoFit/>
          </a:bodyPr>
          <a:lstStyle/>
          <a:p>
            <a:r>
              <a:rPr lang="en-US" dirty="0">
                <a:hlinkClick r:id="rId4"/>
              </a:rPr>
              <a:t>Spread in Schools</a:t>
            </a:r>
            <a:endParaRPr lang="en-US" dirty="0"/>
          </a:p>
        </p:txBody>
      </p:sp>
    </p:spTree>
    <p:extLst>
      <p:ext uri="{BB962C8B-B14F-4D97-AF65-F5344CB8AC3E}">
        <p14:creationId xmlns:p14="http://schemas.microsoft.com/office/powerpoint/2010/main" val="5622884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436</Words>
  <Application>Microsoft Macintosh PowerPoint</Application>
  <PresentationFormat>Widescreen</PresentationFormat>
  <Paragraphs>52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Palatino Linotype</vt:lpstr>
      <vt:lpstr>Office Theme</vt:lpstr>
      <vt:lpstr>SARS-CoV-2 Virus &amp;  mRNA Vaccines</vt:lpstr>
      <vt:lpstr>A quick story…</vt:lpstr>
      <vt:lpstr>A quick story…</vt:lpstr>
      <vt:lpstr>PowerPoint Presentation</vt:lpstr>
      <vt:lpstr>Update from the front lines of SARS-CoV-2 research</vt:lpstr>
      <vt:lpstr>Update from the front lines of SARS-CoV-2 research</vt:lpstr>
      <vt:lpstr>Luckily, vaccines &amp; masks work.</vt:lpstr>
      <vt:lpstr>Luckily, vaccines &amp; masks work.</vt:lpstr>
      <vt:lpstr>Luckily, vaccines &amp; masks work.</vt:lpstr>
      <vt:lpstr>Luckily, vaccines &amp; masks work.</vt:lpstr>
      <vt:lpstr>And, vaccines are safe!</vt:lpstr>
      <vt:lpstr>And, vaccines are safe!</vt:lpstr>
      <vt:lpstr>Why do I care if YOU get vaccinated?</vt:lpstr>
      <vt:lpstr>PowerPoint Presentation</vt:lpstr>
      <vt:lpstr>References Barda et al., 2021. NEJM. Safety of the BNT162b2 mRNA Covid-19 Vaccine in a Nationwide Setting. 385: 1078-1090.  Pekar et al., 2021. Science. Timing the SARS-CoV-2 index case in Hubei province. 372: 412-417. CDC Variant Tracker. Accessed 10/5/2021. CDC Morbidity and Mortality Weekly Report Report released September 10. CDC Morbidity and Mortality Weekly Report Report released September 3. Jehn et al., 2021 (October 1). CDC MMWR. Association Between K–12 School Mask Policies and School-Associated COVID-19 Outbreaks — Maricopa and Pima Counties, Arizona, July–August 2021.70: 1372-1374. COVID ActNow. Accessed 10/5/2021. COVID Vaccine Information Panel COVID Vaccine Slides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SARS-CoV-2 Virus &amp;  mRNA Vaccines</dc:title>
  <dc:creator>Sharbrough,Joel</dc:creator>
  <cp:lastModifiedBy>Sharbrough,Joel</cp:lastModifiedBy>
  <cp:revision>6</cp:revision>
  <dcterms:created xsi:type="dcterms:W3CDTF">2021-10-05T18:35:38Z</dcterms:created>
  <dcterms:modified xsi:type="dcterms:W3CDTF">2021-10-05T22:04:29Z</dcterms:modified>
</cp:coreProperties>
</file>

<file path=docProps/thumbnail.jpeg>
</file>